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303" r:id="rId6"/>
    <p:sldId id="257" r:id="rId7"/>
    <p:sldId id="266" r:id="rId8"/>
    <p:sldId id="304" r:id="rId9"/>
    <p:sldId id="301" r:id="rId10"/>
    <p:sldId id="260" r:id="rId11"/>
    <p:sldId id="268" r:id="rId12"/>
    <p:sldId id="269" r:id="rId13"/>
    <p:sldId id="270" r:id="rId14"/>
    <p:sldId id="272" r:id="rId15"/>
    <p:sldId id="271" r:id="rId16"/>
    <p:sldId id="273" r:id="rId17"/>
    <p:sldId id="279" r:id="rId18"/>
    <p:sldId id="280" r:id="rId19"/>
    <p:sldId id="274" r:id="rId20"/>
    <p:sldId id="289" r:id="rId21"/>
    <p:sldId id="290" r:id="rId22"/>
    <p:sldId id="275" r:id="rId23"/>
    <p:sldId id="281" r:id="rId24"/>
    <p:sldId id="276" r:id="rId25"/>
    <p:sldId id="282" r:id="rId26"/>
    <p:sldId id="277" r:id="rId27"/>
    <p:sldId id="283" r:id="rId28"/>
    <p:sldId id="292" r:id="rId29"/>
    <p:sldId id="284" r:id="rId30"/>
    <p:sldId id="285" r:id="rId31"/>
    <p:sldId id="295" r:id="rId32"/>
    <p:sldId id="296" r:id="rId33"/>
    <p:sldId id="299" r:id="rId34"/>
    <p:sldId id="297" r:id="rId35"/>
    <p:sldId id="298" r:id="rId36"/>
    <p:sldId id="286" r:id="rId37"/>
    <p:sldId id="293" r:id="rId38"/>
    <p:sldId id="294" r:id="rId39"/>
    <p:sldId id="302" r:id="rId40"/>
    <p:sldId id="265" r:id="rId41"/>
    <p:sldId id="287" r:id="rId42"/>
    <p:sldId id="288" r:id="rId43"/>
    <p:sldId id="300" r:id="rId44"/>
    <p:sldId id="306" r:id="rId45"/>
    <p:sldId id="307" r:id="rId46"/>
    <p:sldId id="305" r:id="rId4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8A85AEC-8B33-4950-BCD0-9FF04A1F917A}">
          <p14:sldIdLst>
            <p14:sldId id="256"/>
            <p14:sldId id="303"/>
            <p14:sldId id="257"/>
            <p14:sldId id="266"/>
            <p14:sldId id="304"/>
            <p14:sldId id="301"/>
          </p14:sldIdLst>
        </p14:section>
        <p14:section name="Um pouco sobre a linguagem" id="{2C55311F-B647-481B-8907-58E5249EC69E}">
          <p14:sldIdLst>
            <p14:sldId id="260"/>
            <p14:sldId id="268"/>
            <p14:sldId id="269"/>
          </p14:sldIdLst>
        </p14:section>
        <p14:section name="Introdução ao Colab e Jupyter" id="{E0B85CEC-1B1D-453B-9C95-90EC5025FE43}">
          <p14:sldIdLst>
            <p14:sldId id="270"/>
            <p14:sldId id="272"/>
            <p14:sldId id="271"/>
          </p14:sldIdLst>
        </p14:section>
        <p14:section name="Tipos de dados" id="{2BD5BCEF-76C9-43FC-A1C4-62B5EBB35580}">
          <p14:sldIdLst>
            <p14:sldId id="273"/>
          </p14:sldIdLst>
        </p14:section>
        <p14:section name="Operadores aritméticos, relacionais e lógicos" id="{2987BFFA-7ED8-4D9C-BAF1-862B2251A2B3}">
          <p14:sldIdLst>
            <p14:sldId id="279"/>
            <p14:sldId id="280"/>
            <p14:sldId id="274"/>
            <p14:sldId id="289"/>
            <p14:sldId id="290"/>
          </p14:sldIdLst>
        </p14:section>
        <p14:section name="Controle de fluxo" id="{8691575E-DEE1-4A7B-A8E8-2854BC02CF6B}">
          <p14:sldIdLst>
            <p14:sldId id="275"/>
            <p14:sldId id="281"/>
          </p14:sldIdLst>
        </p14:section>
        <p14:section name="Laços de repetição" id="{D5E2F1D0-A40E-442A-9F76-5178D6B73B02}">
          <p14:sldIdLst>
            <p14:sldId id="276"/>
            <p14:sldId id="282"/>
          </p14:sldIdLst>
        </p14:section>
        <p14:section name="Coleções de dados" id="{BFEF62E0-9CCA-42A4-9CE0-AD1E050D2962}">
          <p14:sldIdLst>
            <p14:sldId id="277"/>
            <p14:sldId id="283"/>
            <p14:sldId id="292"/>
          </p14:sldIdLst>
        </p14:section>
        <p14:section name="Funções" id="{E6E0ACD3-3A21-489D-95D7-CE7F8431D13B}">
          <p14:sldIdLst>
            <p14:sldId id="284"/>
            <p14:sldId id="285"/>
            <p14:sldId id="295"/>
            <p14:sldId id="296"/>
            <p14:sldId id="299"/>
            <p14:sldId id="297"/>
            <p14:sldId id="298"/>
          </p14:sldIdLst>
        </p14:section>
        <p14:section name="Mensagens de erro" id="{03B42041-80E4-4DE9-B7E9-75342C80350C}">
          <p14:sldIdLst>
            <p14:sldId id="286"/>
            <p14:sldId id="293"/>
            <p14:sldId id="294"/>
            <p14:sldId id="302"/>
          </p14:sldIdLst>
        </p14:section>
        <p14:section name="Biblioteca Numpy" id="{CDC8C6CE-13FC-4214-8E40-EB0B13AB5C4D}">
          <p14:sldIdLst>
            <p14:sldId id="265"/>
            <p14:sldId id="287"/>
          </p14:sldIdLst>
        </p14:section>
        <p14:section name="Biblioteca Matplotlib" id="{1C6D0415-0919-4CC4-AD5E-8C04412C001E}">
          <p14:sldIdLst>
            <p14:sldId id="288"/>
            <p14:sldId id="300"/>
          </p14:sldIdLst>
        </p14:section>
        <p14:section name="Desafio" id="{9F2817BD-58BD-4D4B-87AD-304F1697D344}">
          <p14:sldIdLst>
            <p14:sldId id="306"/>
            <p14:sldId id="307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de Souza Ribeiro" initials="BdSR" lastIdx="1" clrIdx="0">
    <p:extLst>
      <p:ext uri="{19B8F6BF-5375-455C-9EA6-DF929625EA0E}">
        <p15:presenceInfo xmlns:p15="http://schemas.microsoft.com/office/powerpoint/2012/main" userId="Bruna de Souza Ribei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FFFFFF"/>
    <a:srgbClr val="2D81C2"/>
    <a:srgbClr val="30398F"/>
    <a:srgbClr val="DC75DF"/>
    <a:srgbClr val="1DB1D0"/>
    <a:srgbClr val="5282AA"/>
    <a:srgbClr val="16454E"/>
    <a:srgbClr val="274E70"/>
    <a:srgbClr val="588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C1994-2A26-49C2-833B-3D8DE6C707CF}" v="769" dt="2021-08-14T03:44:50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7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58" y="48"/>
      </p:cViewPr>
      <p:guideLst/>
    </p:cSldViewPr>
  </p:slideViewPr>
  <p:outlineViewPr>
    <p:cViewPr>
      <p:scale>
        <a:sx n="33" d="100"/>
        <a:sy n="33" d="100"/>
      </p:scale>
      <p:origin x="0" y="-351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../slides/slide23.xml"/><Relationship Id="rId3" Type="http://schemas.openxmlformats.org/officeDocument/2006/relationships/slide" Target="../slides/slide10.xml"/><Relationship Id="rId21" Type="http://schemas.openxmlformats.org/officeDocument/2006/relationships/slide" Target="../slides/slide26.xml"/><Relationship Id="rId7" Type="http://schemas.openxmlformats.org/officeDocument/2006/relationships/image" Target="../media/image6.png"/><Relationship Id="rId12" Type="http://schemas.openxmlformats.org/officeDocument/2006/relationships/slide" Target="../slides/slide19.xml"/><Relationship Id="rId17" Type="http://schemas.openxmlformats.org/officeDocument/2006/relationships/image" Target="../media/image13.svg"/><Relationship Id="rId25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" Target="../slides/slide7.xml"/><Relationship Id="rId6" Type="http://schemas.openxmlformats.org/officeDocument/2006/relationships/slide" Target="../slides/slide13.xml"/><Relationship Id="rId11" Type="http://schemas.openxmlformats.org/officeDocument/2006/relationships/image" Target="../media/image9.svg"/><Relationship Id="rId24" Type="http://schemas.openxmlformats.org/officeDocument/2006/relationships/image" Target="../media/image17.png"/><Relationship Id="rId5" Type="http://schemas.openxmlformats.org/officeDocument/2006/relationships/image" Target="../media/image5.svg"/><Relationship Id="rId15" Type="http://schemas.openxmlformats.org/officeDocument/2006/relationships/slide" Target="../slides/slide21.xml"/><Relationship Id="rId23" Type="http://schemas.openxmlformats.org/officeDocument/2006/relationships/slide" Target="../slides/slide33.xml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slide" Target="../slides/slide14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image" Target="../media/image19.png"/><Relationship Id="rId1" Type="http://schemas.openxmlformats.org/officeDocument/2006/relationships/slide" Target="../slides/slide37.xml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image" Target="../media/image2.png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Um pouco sobre a linguagem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Introdução ao Colab e Jupyter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Tipos de dados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Operadores aritméticos, relacionais e lógicos</a:t>
          </a:r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F4A56385-3827-49D1-B533-953BA75136B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Controle de fluxo </a:t>
          </a:r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pt-BR" noProof="0" dirty="0"/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pt-BR" noProof="0" dirty="0"/>
        </a:p>
      </dgm:t>
    </dgm:pt>
    <dgm:pt modelId="{A6E708A8-EB81-4FF0-9A21-BDC96D54F98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Laços de repetição</a:t>
          </a:r>
        </a:p>
      </dgm:t>
    </dgm:pt>
    <dgm:pt modelId="{6DB52362-D056-41F2-BD4F-37ACE7B8AAEA}" type="parTrans" cxnId="{72BA25D1-25F3-43C8-A213-010C7CEC309C}">
      <dgm:prSet/>
      <dgm:spPr/>
      <dgm:t>
        <a:bodyPr/>
        <a:lstStyle/>
        <a:p>
          <a:endParaRPr lang="pt-BR"/>
        </a:p>
      </dgm:t>
    </dgm:pt>
    <dgm:pt modelId="{5C4B7086-D663-421D-A7E6-DA995BC892F0}" type="sibTrans" cxnId="{72BA25D1-25F3-43C8-A213-010C7CEC309C}">
      <dgm:prSet/>
      <dgm:spPr/>
      <dgm:t>
        <a:bodyPr/>
        <a:lstStyle/>
        <a:p>
          <a:endParaRPr lang="pt-BR"/>
        </a:p>
      </dgm:t>
    </dgm:pt>
    <dgm:pt modelId="{2E9DB98C-2F01-41F9-9C8D-35B61E6725F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Coleções de dados</a:t>
          </a:r>
        </a:p>
      </dgm:t>
    </dgm:pt>
    <dgm:pt modelId="{4B84847B-4F71-4E33-99A3-F85BA0DE053B}" type="parTrans" cxnId="{7CE563E0-E5A9-44C1-81BF-814E296D9808}">
      <dgm:prSet/>
      <dgm:spPr/>
      <dgm:t>
        <a:bodyPr/>
        <a:lstStyle/>
        <a:p>
          <a:endParaRPr lang="pt-BR"/>
        </a:p>
      </dgm:t>
    </dgm:pt>
    <dgm:pt modelId="{69C5E2EE-F10F-455A-888F-400F4740EFA4}" type="sibTrans" cxnId="{7CE563E0-E5A9-44C1-81BF-814E296D9808}">
      <dgm:prSet/>
      <dgm:spPr/>
      <dgm:t>
        <a:bodyPr/>
        <a:lstStyle/>
        <a:p>
          <a:endParaRPr lang="pt-BR"/>
        </a:p>
      </dgm:t>
    </dgm:pt>
    <dgm:pt modelId="{DABAFE69-B588-48AA-980F-1414D11038C3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Funções</a:t>
          </a:r>
        </a:p>
      </dgm:t>
    </dgm:pt>
    <dgm:pt modelId="{A22057AC-28A6-4B00-A4DD-630C5FE4178C}" type="parTrans" cxnId="{D7AE5844-FE4C-4C93-8F1A-8D4F8877C120}">
      <dgm:prSet/>
      <dgm:spPr/>
      <dgm:t>
        <a:bodyPr/>
        <a:lstStyle/>
        <a:p>
          <a:endParaRPr lang="pt-BR"/>
        </a:p>
      </dgm:t>
    </dgm:pt>
    <dgm:pt modelId="{50E45253-BABD-4387-A5D9-E67F0221C6D1}" type="sibTrans" cxnId="{D7AE5844-FE4C-4C93-8F1A-8D4F8877C120}">
      <dgm:prSet/>
      <dgm:spPr/>
      <dgm:t>
        <a:bodyPr/>
        <a:lstStyle/>
        <a:p>
          <a:endParaRPr lang="pt-BR"/>
        </a:p>
      </dgm:t>
    </dgm:pt>
    <dgm:pt modelId="{FB22F1A2-AC46-465A-9DA0-EC7CCFD708C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Mensagens de erro</a:t>
          </a:r>
        </a:p>
      </dgm:t>
    </dgm:pt>
    <dgm:pt modelId="{3EB4CC4D-990F-4D00-91AC-75C60F428136}" type="parTrans" cxnId="{5DF4A3DC-A6D6-4222-B579-244431378443}">
      <dgm:prSet/>
      <dgm:spPr/>
      <dgm:t>
        <a:bodyPr/>
        <a:lstStyle/>
        <a:p>
          <a:endParaRPr lang="pt-BR"/>
        </a:p>
      </dgm:t>
    </dgm:pt>
    <dgm:pt modelId="{B58E0CBD-B969-410E-AC53-AEC55C9DDF11}" type="sibTrans" cxnId="{5DF4A3DC-A6D6-4222-B579-244431378443}">
      <dgm:prSet/>
      <dgm:spPr/>
      <dgm:t>
        <a:bodyPr/>
        <a:lstStyle/>
        <a:p>
          <a:endParaRPr lang="pt-BR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9" custLinFactNeighborX="0" custLinFactNeighborY="-538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52E1101-E263-4511-8D8F-5A215C912C41}" type="pres">
      <dgm:prSet presAssocID="{30269CC2-8DD6-4402-82F3-18F164A732FF}" presName="iconRect" presStyleLbl="node1" presStyleIdx="0" presStyleCnt="9"/>
      <dgm:spPr>
        <a:blipFill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9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9" custLinFactNeighborX="0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ADE9C4E-BFE3-4374-BE2C-676ED238ACF2}" type="pres">
      <dgm:prSet presAssocID="{2B87ECDB-C552-42F6-9B52-6548A18B206B}" presName="iconRect" presStyleLbl="node1" presStyleIdx="1" presStyleCnt="9"/>
      <dgm:spPr>
        <a:blipFill>
          <a:blip xmlns:r="http://schemas.openxmlformats.org/officeDocument/2006/relationships"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com preenchimento sólido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9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9" custLinFactNeighborX="0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D335376E-740A-4A47-BC5B-3381DE731CE0}" type="pres">
      <dgm:prSet presAssocID="{419DF63C-9792-4EF5-9125-1EEF4D07C33F}" presName="iconRect" presStyleLbl="node1" presStyleIdx="2" presStyleCnt="9"/>
      <dgm:spPr>
        <a:blipFill>
          <a:blip xmlns:r="http://schemas.openxmlformats.org/officeDocument/2006/relationships"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 com preenchimento sólido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9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9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1B0B9210-632F-4BB5-B140-1FA20D3CF123}" type="pres">
      <dgm:prSet presAssocID="{1B1E513F-BEB7-483A-8F12-A8210AEF19E9}" presName="iconRect" presStyleLbl="node1" presStyleIdx="3" presStyleCnt="9"/>
      <dgm:spPr>
        <a:blipFill>
          <a:blip xmlns:r="http://schemas.openxmlformats.org/officeDocument/2006/relationships"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ática com preenchimento sólido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9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9"/>
      <dgm:spPr>
        <a:xfrm>
          <a:off x="0" y="2720663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1BED67-1F13-4312-815B-B5C34DAA27F9}" type="pres">
      <dgm:prSet presAssocID="{F4A56385-3827-49D1-B533-953BA75136B7}" presName="iconRect" presStyleLbl="node1" presStyleIdx="4" presStyleCnt="9"/>
      <dgm:spPr>
        <a:blipFill>
          <a:blip xmlns:r="http://schemas.openxmlformats.org/officeDocument/2006/relationships"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 com preenchimento sólido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9">
        <dgm:presLayoutVars>
          <dgm:chMax val="0"/>
          <dgm:chPref val="0"/>
        </dgm:presLayoutVars>
      </dgm:prSet>
      <dgm:spPr/>
    </dgm:pt>
    <dgm:pt modelId="{3A299DAE-4E5C-4FA3-8373-3CAD1F5B3B59}" type="pres">
      <dgm:prSet presAssocID="{E866DA3A-B427-429E-A892-4812B432ED79}" presName="sibTrans" presStyleCnt="0"/>
      <dgm:spPr/>
    </dgm:pt>
    <dgm:pt modelId="{DBE96FD1-EC5F-4CD7-BFEE-FBAFA9F51AC3}" type="pres">
      <dgm:prSet presAssocID="{A6E708A8-EB81-4FF0-9A21-BDC96D54F986}" presName="compNode" presStyleCnt="0"/>
      <dgm:spPr/>
    </dgm:pt>
    <dgm:pt modelId="{982CC9AB-52C6-434B-AF05-3E065A4DB26E}" type="pres">
      <dgm:prSet presAssocID="{A6E708A8-EB81-4FF0-9A21-BDC96D54F986}" presName="bgRect" presStyleLbl="bgShp" presStyleIdx="5" presStyleCnt="9" custLinFactNeighborX="0"/>
      <dgm:spPr>
        <a:xfrm>
          <a:off x="0" y="3400098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8F1D65B3-9A8C-4460-9EAC-67B26BA93A10}" type="pres">
      <dgm:prSet presAssocID="{A6E708A8-EB81-4FF0-9A21-BDC96D54F986}" presName="iconRect" presStyleLbl="node1" presStyleIdx="5" presStyleCnt="9"/>
      <dgm:spPr>
        <a:blipFill>
          <a:blip xmlns:r="http://schemas.openxmlformats.org/officeDocument/2006/relationships"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a circular com preenchimento sólido"/>
        </a:ext>
      </dgm:extLst>
    </dgm:pt>
    <dgm:pt modelId="{32E03F5A-66E8-4A7E-8F19-8303EF45A25E}" type="pres">
      <dgm:prSet presAssocID="{A6E708A8-EB81-4FF0-9A21-BDC96D54F986}" presName="spaceRect" presStyleCnt="0"/>
      <dgm:spPr/>
    </dgm:pt>
    <dgm:pt modelId="{6BE05752-C91E-4CF0-9032-ACDB010FD997}" type="pres">
      <dgm:prSet presAssocID="{A6E708A8-EB81-4FF0-9A21-BDC96D54F986}" presName="parTx" presStyleLbl="revTx" presStyleIdx="5" presStyleCnt="9">
        <dgm:presLayoutVars>
          <dgm:chMax val="0"/>
          <dgm:chPref val="0"/>
        </dgm:presLayoutVars>
      </dgm:prSet>
      <dgm:spPr/>
    </dgm:pt>
    <dgm:pt modelId="{F7B47C3C-6A94-4BEB-A8A8-FC772214DAF5}" type="pres">
      <dgm:prSet presAssocID="{5C4B7086-D663-421D-A7E6-DA995BC892F0}" presName="sibTrans" presStyleCnt="0"/>
      <dgm:spPr/>
    </dgm:pt>
    <dgm:pt modelId="{1FC16E0B-80B2-435A-B21C-D20592825813}" type="pres">
      <dgm:prSet presAssocID="{2E9DB98C-2F01-41F9-9C8D-35B61E6725F9}" presName="compNode" presStyleCnt="0"/>
      <dgm:spPr/>
    </dgm:pt>
    <dgm:pt modelId="{6A5CFC15-83D7-4FE1-871E-1794B98CEEE4}" type="pres">
      <dgm:prSet presAssocID="{2E9DB98C-2F01-41F9-9C8D-35B61E6725F9}" presName="bgRect" presStyleLbl="bgShp" presStyleIdx="6" presStyleCnt="9"/>
      <dgm:spPr>
        <a:xfrm>
          <a:off x="0" y="4079533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8" action="ppaction://hlinksldjump"/>
          </dgm14:cNvPr>
        </a:ext>
      </dgm:extLst>
    </dgm:pt>
    <dgm:pt modelId="{2F42AED3-FE4F-4DF1-BC14-8E1AD3C9E302}" type="pres">
      <dgm:prSet presAssocID="{2E9DB98C-2F01-41F9-9C8D-35B61E6725F9}" presName="iconRect" presStyleLbl="node1" presStyleIdx="6" presStyleCnt="9"/>
      <dgm:spPr>
        <a:blipFill>
          <a:blip xmlns:r="http://schemas.openxmlformats.org/officeDocument/2006/relationships"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 com preenchimento sólido"/>
        </a:ext>
      </dgm:extLst>
    </dgm:pt>
    <dgm:pt modelId="{BAF8539B-852F-4A4D-B07B-17E8CF2EAC5D}" type="pres">
      <dgm:prSet presAssocID="{2E9DB98C-2F01-41F9-9C8D-35B61E6725F9}" presName="spaceRect" presStyleCnt="0"/>
      <dgm:spPr/>
    </dgm:pt>
    <dgm:pt modelId="{6220DCB6-4325-42FB-AFD2-96DC39642629}" type="pres">
      <dgm:prSet presAssocID="{2E9DB98C-2F01-41F9-9C8D-35B61E6725F9}" presName="parTx" presStyleLbl="revTx" presStyleIdx="6" presStyleCnt="9">
        <dgm:presLayoutVars>
          <dgm:chMax val="0"/>
          <dgm:chPref val="0"/>
        </dgm:presLayoutVars>
      </dgm:prSet>
      <dgm:spPr/>
    </dgm:pt>
    <dgm:pt modelId="{4D3F6D70-64F8-4898-AD36-6E4248467252}" type="pres">
      <dgm:prSet presAssocID="{69C5E2EE-F10F-455A-888F-400F4740EFA4}" presName="sibTrans" presStyleCnt="0"/>
      <dgm:spPr/>
    </dgm:pt>
    <dgm:pt modelId="{3614A7B1-79D5-4C66-8DAF-36CFD4CCA77F}" type="pres">
      <dgm:prSet presAssocID="{DABAFE69-B588-48AA-980F-1414D11038C3}" presName="compNode" presStyleCnt="0"/>
      <dgm:spPr/>
    </dgm:pt>
    <dgm:pt modelId="{BF9CB5DF-1B09-4A51-A827-3A5B2EACA64A}" type="pres">
      <dgm:prSet presAssocID="{DABAFE69-B588-48AA-980F-1414D11038C3}" presName="bgRect" presStyleLbl="bgShp" presStyleIdx="7" presStyleCnt="9"/>
      <dgm:spPr>
        <a:xfrm>
          <a:off x="0" y="4758969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1" action="ppaction://hlinksldjump"/>
          </dgm14:cNvPr>
        </a:ext>
      </dgm:extLst>
    </dgm:pt>
    <dgm:pt modelId="{E55EA136-4372-4190-939C-8634C9058C02}" type="pres">
      <dgm:prSet presAssocID="{DABAFE69-B588-48AA-980F-1414D11038C3}" presName="iconRect" presStyleLbl="node1" presStyleIdx="7" presStyleCnt="9"/>
      <dgm:spPr>
        <a:blipFill>
          <a:blip xmlns:r="http://schemas.openxmlformats.org/officeDocument/2006/relationships"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2D1350-D03B-4B34-A12B-933DD656AAF2}" type="pres">
      <dgm:prSet presAssocID="{DABAFE69-B588-48AA-980F-1414D11038C3}" presName="spaceRect" presStyleCnt="0"/>
      <dgm:spPr/>
    </dgm:pt>
    <dgm:pt modelId="{3C37EE31-4160-45ED-AF7D-B9CB20A89A8B}" type="pres">
      <dgm:prSet presAssocID="{DABAFE69-B588-48AA-980F-1414D11038C3}" presName="parTx" presStyleLbl="revTx" presStyleIdx="7" presStyleCnt="9">
        <dgm:presLayoutVars>
          <dgm:chMax val="0"/>
          <dgm:chPref val="0"/>
        </dgm:presLayoutVars>
      </dgm:prSet>
      <dgm:spPr/>
    </dgm:pt>
    <dgm:pt modelId="{F69A77FA-93E4-4B69-A55B-314694640B2E}" type="pres">
      <dgm:prSet presAssocID="{50E45253-BABD-4387-A5D9-E67F0221C6D1}" presName="sibTrans" presStyleCnt="0"/>
      <dgm:spPr/>
    </dgm:pt>
    <dgm:pt modelId="{026DA252-489B-482C-98E8-4985AB75914E}" type="pres">
      <dgm:prSet presAssocID="{FB22F1A2-AC46-465A-9DA0-EC7CCFD708CB}" presName="compNode" presStyleCnt="0"/>
      <dgm:spPr/>
    </dgm:pt>
    <dgm:pt modelId="{F2870723-E187-43D1-B9BF-5AE6992C920B}" type="pres">
      <dgm:prSet presAssocID="{FB22F1A2-AC46-465A-9DA0-EC7CCFD708CB}" presName="bgRect" presStyleLbl="bgShp" presStyleIdx="8" presStyleCnt="9"/>
      <dgm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3" action="ppaction://hlinksldjump"/>
          </dgm14:cNvPr>
        </a:ext>
      </dgm:extLst>
    </dgm:pt>
    <dgm:pt modelId="{DECDFCA5-A224-46D4-8F24-17A140DD0900}" type="pres">
      <dgm:prSet presAssocID="{FB22F1A2-AC46-465A-9DA0-EC7CCFD708CB}" presName="iconRect" presStyleLbl="node1" presStyleIdx="8" presStyleCnt="9"/>
      <dgm:spPr>
        <a:blipFill>
          <a:blip xmlns:r="http://schemas.openxmlformats.org/officeDocument/2006/relationships"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cruz com preenchimento sólido"/>
        </a:ext>
      </dgm:extLst>
    </dgm:pt>
    <dgm:pt modelId="{772A9786-8F08-4916-B6A5-E2E7B8D6642D}" type="pres">
      <dgm:prSet presAssocID="{FB22F1A2-AC46-465A-9DA0-EC7CCFD708CB}" presName="spaceRect" presStyleCnt="0"/>
      <dgm:spPr/>
    </dgm:pt>
    <dgm:pt modelId="{11DAE150-EB0C-49AE-9D0A-27A3A2B91AD2}" type="pres">
      <dgm:prSet presAssocID="{FB22F1A2-AC46-465A-9DA0-EC7CCFD708CB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F9E7903-A34F-440A-9B55-95B789CA2760}" type="presOf" srcId="{DABAFE69-B588-48AA-980F-1414D11038C3}" destId="{3C37EE31-4160-45ED-AF7D-B9CB20A89A8B}" srcOrd="0" destOrd="0" presId="urn:microsoft.com/office/officeart/2018/2/layout/IconVerticalSolidList"/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D7AE5844-FE4C-4C93-8F1A-8D4F8877C120}" srcId="{162F69A6-0780-49EA-A6A8-3965C12489B2}" destId="{DABAFE69-B588-48AA-980F-1414D11038C3}" srcOrd="7" destOrd="0" parTransId="{A22057AC-28A6-4B00-A4DD-630C5FE4178C}" sibTransId="{50E45253-BABD-4387-A5D9-E67F0221C6D1}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495E2977-608D-4C7F-A201-63567983D653}" type="presOf" srcId="{FB22F1A2-AC46-465A-9DA0-EC7CCFD708CB}" destId="{11DAE150-EB0C-49AE-9D0A-27A3A2B91AD2}" srcOrd="0" destOrd="0" presId="urn:microsoft.com/office/officeart/2018/2/layout/IconVerticalSolidList"/>
    <dgm:cxn modelId="{3DB49390-182C-4339-A345-7DC6924FB79B}" type="presOf" srcId="{2E9DB98C-2F01-41F9-9C8D-35B61E6725F9}" destId="{6220DCB6-4325-42FB-AFD2-96DC39642629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90D1EECB-2FEB-4292-8B8A-62FFBF2224F9}" type="presOf" srcId="{A6E708A8-EB81-4FF0-9A21-BDC96D54F986}" destId="{6BE05752-C91E-4CF0-9032-ACDB010FD997}" srcOrd="0" destOrd="0" presId="urn:microsoft.com/office/officeart/2018/2/layout/IconVerticalSolidList"/>
    <dgm:cxn modelId="{72BA25D1-25F3-43C8-A213-010C7CEC309C}" srcId="{162F69A6-0780-49EA-A6A8-3965C12489B2}" destId="{A6E708A8-EB81-4FF0-9A21-BDC96D54F986}" srcOrd="5" destOrd="0" parTransId="{6DB52362-D056-41F2-BD4F-37ACE7B8AAEA}" sibTransId="{5C4B7086-D663-421D-A7E6-DA995BC892F0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DF4A3DC-A6D6-4222-B579-244431378443}" srcId="{162F69A6-0780-49EA-A6A8-3965C12489B2}" destId="{FB22F1A2-AC46-465A-9DA0-EC7CCFD708CB}" srcOrd="8" destOrd="0" parTransId="{3EB4CC4D-990F-4D00-91AC-75C60F428136}" sibTransId="{B58E0CBD-B969-410E-AC53-AEC55C9DDF11}"/>
    <dgm:cxn modelId="{7CE563E0-E5A9-44C1-81BF-814E296D9808}" srcId="{162F69A6-0780-49EA-A6A8-3965C12489B2}" destId="{2E9DB98C-2F01-41F9-9C8D-35B61E6725F9}" srcOrd="6" destOrd="0" parTransId="{4B84847B-4F71-4E33-99A3-F85BA0DE053B}" sibTransId="{69C5E2EE-F10F-455A-888F-400F4740EFA4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  <dgm:cxn modelId="{F9667DFC-D849-4142-838E-5B64DFCEB6FF}" type="presParOf" srcId="{05261D3E-3CC7-4C85-9E09-D67FC777908C}" destId="{3A299DAE-4E5C-4FA3-8373-3CAD1F5B3B59}" srcOrd="9" destOrd="0" presId="urn:microsoft.com/office/officeart/2018/2/layout/IconVerticalSolidList"/>
    <dgm:cxn modelId="{7CAA2FEE-771E-4CDD-A767-1A01F6AEB3DD}" type="presParOf" srcId="{05261D3E-3CC7-4C85-9E09-D67FC777908C}" destId="{DBE96FD1-EC5F-4CD7-BFEE-FBAFA9F51AC3}" srcOrd="10" destOrd="0" presId="urn:microsoft.com/office/officeart/2018/2/layout/IconVerticalSolidList"/>
    <dgm:cxn modelId="{4CDCD991-9277-4999-8CC5-A87D131546CA}" type="presParOf" srcId="{DBE96FD1-EC5F-4CD7-BFEE-FBAFA9F51AC3}" destId="{982CC9AB-52C6-434B-AF05-3E065A4DB26E}" srcOrd="0" destOrd="0" presId="urn:microsoft.com/office/officeart/2018/2/layout/IconVerticalSolidList"/>
    <dgm:cxn modelId="{BC7B6D79-8C0B-4189-BA13-DC12FFEB4601}" type="presParOf" srcId="{DBE96FD1-EC5F-4CD7-BFEE-FBAFA9F51AC3}" destId="{8F1D65B3-9A8C-4460-9EAC-67B26BA93A10}" srcOrd="1" destOrd="0" presId="urn:microsoft.com/office/officeart/2018/2/layout/IconVerticalSolidList"/>
    <dgm:cxn modelId="{539994A1-8385-4241-86B6-C2576AC80873}" type="presParOf" srcId="{DBE96FD1-EC5F-4CD7-BFEE-FBAFA9F51AC3}" destId="{32E03F5A-66E8-4A7E-8F19-8303EF45A25E}" srcOrd="2" destOrd="0" presId="urn:microsoft.com/office/officeart/2018/2/layout/IconVerticalSolidList"/>
    <dgm:cxn modelId="{1252B1B9-0164-4DEB-BB87-1F0B6133C3B2}" type="presParOf" srcId="{DBE96FD1-EC5F-4CD7-BFEE-FBAFA9F51AC3}" destId="{6BE05752-C91E-4CF0-9032-ACDB010FD997}" srcOrd="3" destOrd="0" presId="urn:microsoft.com/office/officeart/2018/2/layout/IconVerticalSolidList"/>
    <dgm:cxn modelId="{8CA0560C-2C10-4011-81FD-D8A173A94E35}" type="presParOf" srcId="{05261D3E-3CC7-4C85-9E09-D67FC777908C}" destId="{F7B47C3C-6A94-4BEB-A8A8-FC772214DAF5}" srcOrd="11" destOrd="0" presId="urn:microsoft.com/office/officeart/2018/2/layout/IconVerticalSolidList"/>
    <dgm:cxn modelId="{9FBC2C28-2BCD-4924-805B-4D6A3BC332CE}" type="presParOf" srcId="{05261D3E-3CC7-4C85-9E09-D67FC777908C}" destId="{1FC16E0B-80B2-435A-B21C-D20592825813}" srcOrd="12" destOrd="0" presId="urn:microsoft.com/office/officeart/2018/2/layout/IconVerticalSolidList"/>
    <dgm:cxn modelId="{76D2F2B9-75BB-4691-91E5-3930F2E775CA}" type="presParOf" srcId="{1FC16E0B-80B2-435A-B21C-D20592825813}" destId="{6A5CFC15-83D7-4FE1-871E-1794B98CEEE4}" srcOrd="0" destOrd="0" presId="urn:microsoft.com/office/officeart/2018/2/layout/IconVerticalSolidList"/>
    <dgm:cxn modelId="{3CDE6C03-C31A-4632-8E85-4C9FF03FEF72}" type="presParOf" srcId="{1FC16E0B-80B2-435A-B21C-D20592825813}" destId="{2F42AED3-FE4F-4DF1-BC14-8E1AD3C9E302}" srcOrd="1" destOrd="0" presId="urn:microsoft.com/office/officeart/2018/2/layout/IconVerticalSolidList"/>
    <dgm:cxn modelId="{64B10E08-05E4-4C31-BD5C-35AD266B2286}" type="presParOf" srcId="{1FC16E0B-80B2-435A-B21C-D20592825813}" destId="{BAF8539B-852F-4A4D-B07B-17E8CF2EAC5D}" srcOrd="2" destOrd="0" presId="urn:microsoft.com/office/officeart/2018/2/layout/IconVerticalSolidList"/>
    <dgm:cxn modelId="{BE254F44-955A-450C-BDD3-6C2EFF5EFE76}" type="presParOf" srcId="{1FC16E0B-80B2-435A-B21C-D20592825813}" destId="{6220DCB6-4325-42FB-AFD2-96DC39642629}" srcOrd="3" destOrd="0" presId="urn:microsoft.com/office/officeart/2018/2/layout/IconVerticalSolidList"/>
    <dgm:cxn modelId="{05889607-EE24-4E2A-80E5-9FA7DEE426B2}" type="presParOf" srcId="{05261D3E-3CC7-4C85-9E09-D67FC777908C}" destId="{4D3F6D70-64F8-4898-AD36-6E4248467252}" srcOrd="13" destOrd="0" presId="urn:microsoft.com/office/officeart/2018/2/layout/IconVerticalSolidList"/>
    <dgm:cxn modelId="{50BD451D-49E6-4219-A7A3-6163E348FFFD}" type="presParOf" srcId="{05261D3E-3CC7-4C85-9E09-D67FC777908C}" destId="{3614A7B1-79D5-4C66-8DAF-36CFD4CCA77F}" srcOrd="14" destOrd="0" presId="urn:microsoft.com/office/officeart/2018/2/layout/IconVerticalSolidList"/>
    <dgm:cxn modelId="{BADC7C11-41CF-4D8B-9DEA-6C4D86AB7E84}" type="presParOf" srcId="{3614A7B1-79D5-4C66-8DAF-36CFD4CCA77F}" destId="{BF9CB5DF-1B09-4A51-A827-3A5B2EACA64A}" srcOrd="0" destOrd="0" presId="urn:microsoft.com/office/officeart/2018/2/layout/IconVerticalSolidList"/>
    <dgm:cxn modelId="{8A517E20-30DB-49D9-97E9-83E38D161FD2}" type="presParOf" srcId="{3614A7B1-79D5-4C66-8DAF-36CFD4CCA77F}" destId="{E55EA136-4372-4190-939C-8634C9058C02}" srcOrd="1" destOrd="0" presId="urn:microsoft.com/office/officeart/2018/2/layout/IconVerticalSolidList"/>
    <dgm:cxn modelId="{6EBBC3E3-4862-4065-98B5-705F1844DC95}" type="presParOf" srcId="{3614A7B1-79D5-4C66-8DAF-36CFD4CCA77F}" destId="{DB2D1350-D03B-4B34-A12B-933DD656AAF2}" srcOrd="2" destOrd="0" presId="urn:microsoft.com/office/officeart/2018/2/layout/IconVerticalSolidList"/>
    <dgm:cxn modelId="{755B7BBD-AA1B-4FDF-A186-7BC0149929F7}" type="presParOf" srcId="{3614A7B1-79D5-4C66-8DAF-36CFD4CCA77F}" destId="{3C37EE31-4160-45ED-AF7D-B9CB20A89A8B}" srcOrd="3" destOrd="0" presId="urn:microsoft.com/office/officeart/2018/2/layout/IconVerticalSolidList"/>
    <dgm:cxn modelId="{F6B80A9F-AB21-42EC-B762-C57BA0FF8B95}" type="presParOf" srcId="{05261D3E-3CC7-4C85-9E09-D67FC777908C}" destId="{F69A77FA-93E4-4B69-A55B-314694640B2E}" srcOrd="15" destOrd="0" presId="urn:microsoft.com/office/officeart/2018/2/layout/IconVerticalSolidList"/>
    <dgm:cxn modelId="{EB8ACA33-C808-4486-AD82-671ED8B5EDAE}" type="presParOf" srcId="{05261D3E-3CC7-4C85-9E09-D67FC777908C}" destId="{026DA252-489B-482C-98E8-4985AB75914E}" srcOrd="16" destOrd="0" presId="urn:microsoft.com/office/officeart/2018/2/layout/IconVerticalSolidList"/>
    <dgm:cxn modelId="{AE02FD8F-CAD3-400A-A15F-E307407C9EB2}" type="presParOf" srcId="{026DA252-489B-482C-98E8-4985AB75914E}" destId="{F2870723-E187-43D1-B9BF-5AE6992C920B}" srcOrd="0" destOrd="0" presId="urn:microsoft.com/office/officeart/2018/2/layout/IconVerticalSolidList"/>
    <dgm:cxn modelId="{A8A0273E-9586-49C6-B849-1B75194FBA1E}" type="presParOf" srcId="{026DA252-489B-482C-98E8-4985AB75914E}" destId="{DECDFCA5-A224-46D4-8F24-17A140DD0900}" srcOrd="1" destOrd="0" presId="urn:microsoft.com/office/officeart/2018/2/layout/IconVerticalSolidList"/>
    <dgm:cxn modelId="{894DD903-526F-4868-AAB5-0B0C3375E70E}" type="presParOf" srcId="{026DA252-489B-482C-98E8-4985AB75914E}" destId="{772A9786-8F08-4916-B6A5-E2E7B8D6642D}" srcOrd="2" destOrd="0" presId="urn:microsoft.com/office/officeart/2018/2/layout/IconVerticalSolidList"/>
    <dgm:cxn modelId="{44FAA203-3879-4046-BA3D-17315A45ED76}" type="presParOf" srcId="{026DA252-489B-482C-98E8-4985AB75914E}" destId="{11DAE150-EB0C-49AE-9D0A-27A3A2B9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Geração e análise de dados com a biblioteca Numpy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FB22F1A2-AC46-465A-9DA0-EC7CCFD708C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</a:rPr>
            <a:t>Visualização de dados com Matplotlib</a:t>
          </a:r>
        </a:p>
      </dgm:t>
    </dgm:pt>
    <dgm:pt modelId="{3EB4CC4D-990F-4D00-91AC-75C60F428136}" type="parTrans" cxnId="{5DF4A3DC-A6D6-4222-B579-244431378443}">
      <dgm:prSet/>
      <dgm:spPr/>
      <dgm:t>
        <a:bodyPr/>
        <a:lstStyle/>
        <a:p>
          <a:endParaRPr lang="pt-BR"/>
        </a:p>
      </dgm:t>
    </dgm:pt>
    <dgm:pt modelId="{B58E0CBD-B969-410E-AC53-AEC55C9DDF11}" type="sibTrans" cxnId="{5DF4A3DC-A6D6-4222-B579-244431378443}">
      <dgm:prSet/>
      <dgm:spPr/>
      <dgm:t>
        <a:bodyPr/>
        <a:lstStyle/>
        <a:p>
          <a:endParaRPr lang="pt-BR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2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52E1101-E263-4511-8D8F-5A215C912C41}" type="pres">
      <dgm:prSet presAssocID="{30269CC2-8DD6-4402-82F3-18F164A732F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2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026DA252-489B-482C-98E8-4985AB75914E}" type="pres">
      <dgm:prSet presAssocID="{FB22F1A2-AC46-465A-9DA0-EC7CCFD708CB}" presName="compNode" presStyleCnt="0"/>
      <dgm:spPr/>
    </dgm:pt>
    <dgm:pt modelId="{F2870723-E187-43D1-B9BF-5AE6992C920B}" type="pres">
      <dgm:prSet presAssocID="{FB22F1A2-AC46-465A-9DA0-EC7CCFD708CB}" presName="bgRect" presStyleLbl="bgShp" presStyleIdx="1" presStyleCnt="2"/>
      <dgm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DECDFCA5-A224-46D4-8F24-17A140DD0900}" type="pres">
      <dgm:prSet presAssocID="{FB22F1A2-AC46-465A-9DA0-EC7CCFD708C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2A9786-8F08-4916-B6A5-E2E7B8D6642D}" type="pres">
      <dgm:prSet presAssocID="{FB22F1A2-AC46-465A-9DA0-EC7CCFD708CB}" presName="spaceRect" presStyleCnt="0"/>
      <dgm:spPr/>
    </dgm:pt>
    <dgm:pt modelId="{11DAE150-EB0C-49AE-9D0A-27A3A2B91AD2}" type="pres">
      <dgm:prSet presAssocID="{FB22F1A2-AC46-465A-9DA0-EC7CCFD708C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5E2977-608D-4C7F-A201-63567983D653}" type="presOf" srcId="{FB22F1A2-AC46-465A-9DA0-EC7CCFD708CB}" destId="{11DAE150-EB0C-49AE-9D0A-27A3A2B91AD2}" srcOrd="0" destOrd="0" presId="urn:microsoft.com/office/officeart/2018/2/layout/IconVerticalSoli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DF4A3DC-A6D6-4222-B579-244431378443}" srcId="{162F69A6-0780-49EA-A6A8-3965C12489B2}" destId="{FB22F1A2-AC46-465A-9DA0-EC7CCFD708CB}" srcOrd="1" destOrd="0" parTransId="{3EB4CC4D-990F-4D00-91AC-75C60F428136}" sibTransId="{B58E0CBD-B969-410E-AC53-AEC55C9DDF11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EB8ACA33-C808-4486-AD82-671ED8B5EDAE}" type="presParOf" srcId="{05261D3E-3CC7-4C85-9E09-D67FC777908C}" destId="{026DA252-489B-482C-98E8-4985AB75914E}" srcOrd="2" destOrd="0" presId="urn:microsoft.com/office/officeart/2018/2/layout/IconVerticalSolidList"/>
    <dgm:cxn modelId="{AE02FD8F-CAD3-400A-A15F-E307407C9EB2}" type="presParOf" srcId="{026DA252-489B-482C-98E8-4985AB75914E}" destId="{F2870723-E187-43D1-B9BF-5AE6992C920B}" srcOrd="0" destOrd="0" presId="urn:microsoft.com/office/officeart/2018/2/layout/IconVerticalSolidList"/>
    <dgm:cxn modelId="{A8A0273E-9586-49C6-B849-1B75194FBA1E}" type="presParOf" srcId="{026DA252-489B-482C-98E8-4985AB75914E}" destId="{DECDFCA5-A224-46D4-8F24-17A140DD0900}" srcOrd="1" destOrd="0" presId="urn:microsoft.com/office/officeart/2018/2/layout/IconVerticalSolidList"/>
    <dgm:cxn modelId="{894DD903-526F-4868-AAB5-0B0C3375E70E}" type="presParOf" srcId="{026DA252-489B-482C-98E8-4985AB75914E}" destId="{772A9786-8F08-4916-B6A5-E2E7B8D6642D}" srcOrd="2" destOrd="0" presId="urn:microsoft.com/office/officeart/2018/2/layout/IconVerticalSolidList"/>
    <dgm:cxn modelId="{44FAA203-3879-4046-BA3D-17315A45ED76}" type="presParOf" srcId="{026DA252-489B-482C-98E8-4985AB75914E}" destId="{11DAE150-EB0C-49AE-9D0A-27A3A2B9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0"/>
          <a:ext cx="6791323" cy="543548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164423" y="125220"/>
          <a:ext cx="298951" cy="29895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627798" y="2922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Um pouco sobre a linguagem</a:t>
          </a:r>
        </a:p>
      </dsp:txBody>
      <dsp:txXfrm>
        <a:off x="627798" y="2922"/>
        <a:ext cx="6163524" cy="543548"/>
      </dsp:txXfrm>
    </dsp:sp>
    <dsp:sp modelId="{FA3369E0-5B38-4FDD-A9F5-22B9810A03F7}">
      <dsp:nvSpPr>
        <dsp:cNvPr id="0" name=""/>
        <dsp:cNvSpPr/>
      </dsp:nvSpPr>
      <dsp:spPr>
        <a:xfrm>
          <a:off x="0" y="682357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164423" y="804655"/>
          <a:ext cx="298951" cy="298951"/>
        </a:xfrm>
        <a:prstGeom prst="rect">
          <a:avLst/>
        </a:prstGeom>
        <a:blipFill>
          <a:blip xmlns:r="http://schemas.openxmlformats.org/officeDocument/2006/relationships"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627798" y="682357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Introdução ao Colab e Jupyter</a:t>
          </a:r>
        </a:p>
      </dsp:txBody>
      <dsp:txXfrm>
        <a:off x="627798" y="682357"/>
        <a:ext cx="6163524" cy="543548"/>
      </dsp:txXfrm>
    </dsp:sp>
    <dsp:sp modelId="{DB8ABDAA-976A-4A84-A3C3-277080E19DCA}">
      <dsp:nvSpPr>
        <dsp:cNvPr id="0" name=""/>
        <dsp:cNvSpPr/>
      </dsp:nvSpPr>
      <dsp:spPr>
        <a:xfrm>
          <a:off x="0" y="1361792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164423" y="1484091"/>
          <a:ext cx="298951" cy="298951"/>
        </a:xfrm>
        <a:prstGeom prst="rect">
          <a:avLst/>
        </a:prstGeom>
        <a:blipFill>
          <a:blip xmlns:r="http://schemas.openxmlformats.org/officeDocument/2006/relationships"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627798" y="1361792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Tipos de dados</a:t>
          </a:r>
        </a:p>
      </dsp:txBody>
      <dsp:txXfrm>
        <a:off x="627798" y="1361792"/>
        <a:ext cx="6163524" cy="543548"/>
      </dsp:txXfrm>
    </dsp:sp>
    <dsp:sp modelId="{C2FCE80A-DCA0-4D7F-8F72-19CB2337E588}">
      <dsp:nvSpPr>
        <dsp:cNvPr id="0" name=""/>
        <dsp:cNvSpPr/>
      </dsp:nvSpPr>
      <dsp:spPr>
        <a:xfrm>
          <a:off x="0" y="2041228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164423" y="2163526"/>
          <a:ext cx="298951" cy="298951"/>
        </a:xfrm>
        <a:prstGeom prst="rect">
          <a:avLst/>
        </a:prstGeom>
        <a:blipFill>
          <a:blip xmlns:r="http://schemas.openxmlformats.org/officeDocument/2006/relationships"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627798" y="2041228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Operadores aritméticos, relacionais e lógicos</a:t>
          </a:r>
        </a:p>
      </dsp:txBody>
      <dsp:txXfrm>
        <a:off x="627798" y="2041228"/>
        <a:ext cx="6163524" cy="543548"/>
      </dsp:txXfrm>
    </dsp:sp>
    <dsp:sp modelId="{343A76ED-9DD6-4B0A-830E-16ED952B3D06}">
      <dsp:nvSpPr>
        <dsp:cNvPr id="0" name=""/>
        <dsp:cNvSpPr/>
      </dsp:nvSpPr>
      <dsp:spPr>
        <a:xfrm>
          <a:off x="0" y="2720663"/>
          <a:ext cx="6791323" cy="543548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164423" y="2842961"/>
          <a:ext cx="298951" cy="298951"/>
        </a:xfrm>
        <a:prstGeom prst="rect">
          <a:avLst/>
        </a:prstGeom>
        <a:blipFill>
          <a:blip xmlns:r="http://schemas.openxmlformats.org/officeDocument/2006/relationships"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627798" y="2720663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Controle de fluxo </a:t>
          </a:r>
        </a:p>
      </dsp:txBody>
      <dsp:txXfrm>
        <a:off x="627798" y="2720663"/>
        <a:ext cx="6163524" cy="543548"/>
      </dsp:txXfrm>
    </dsp:sp>
    <dsp:sp modelId="{982CC9AB-52C6-434B-AF05-3E065A4DB26E}">
      <dsp:nvSpPr>
        <dsp:cNvPr id="0" name=""/>
        <dsp:cNvSpPr/>
      </dsp:nvSpPr>
      <dsp:spPr>
        <a:xfrm>
          <a:off x="0" y="3400098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D65B3-9A8C-4460-9EAC-67B26BA93A10}">
      <dsp:nvSpPr>
        <dsp:cNvPr id="0" name=""/>
        <dsp:cNvSpPr/>
      </dsp:nvSpPr>
      <dsp:spPr>
        <a:xfrm>
          <a:off x="164423" y="3522397"/>
          <a:ext cx="298951" cy="298951"/>
        </a:xfrm>
        <a:prstGeom prst="rect">
          <a:avLst/>
        </a:prstGeom>
        <a:blipFill>
          <a:blip xmlns:r="http://schemas.openxmlformats.org/officeDocument/2006/relationships"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05752-C91E-4CF0-9032-ACDB010FD997}">
      <dsp:nvSpPr>
        <dsp:cNvPr id="0" name=""/>
        <dsp:cNvSpPr/>
      </dsp:nvSpPr>
      <dsp:spPr>
        <a:xfrm>
          <a:off x="627798" y="3400098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Laços de repetição</a:t>
          </a:r>
        </a:p>
      </dsp:txBody>
      <dsp:txXfrm>
        <a:off x="627798" y="3400098"/>
        <a:ext cx="6163524" cy="543548"/>
      </dsp:txXfrm>
    </dsp:sp>
    <dsp:sp modelId="{6A5CFC15-83D7-4FE1-871E-1794B98CEEE4}">
      <dsp:nvSpPr>
        <dsp:cNvPr id="0" name=""/>
        <dsp:cNvSpPr/>
      </dsp:nvSpPr>
      <dsp:spPr>
        <a:xfrm>
          <a:off x="0" y="4079533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2AED3-FE4F-4DF1-BC14-8E1AD3C9E302}">
      <dsp:nvSpPr>
        <dsp:cNvPr id="0" name=""/>
        <dsp:cNvSpPr/>
      </dsp:nvSpPr>
      <dsp:spPr>
        <a:xfrm>
          <a:off x="164423" y="4201832"/>
          <a:ext cx="298951" cy="298951"/>
        </a:xfrm>
        <a:prstGeom prst="rect">
          <a:avLst/>
        </a:prstGeom>
        <a:blipFill>
          <a:blip xmlns:r="http://schemas.openxmlformats.org/officeDocument/2006/relationships"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0DCB6-4325-42FB-AFD2-96DC39642629}">
      <dsp:nvSpPr>
        <dsp:cNvPr id="0" name=""/>
        <dsp:cNvSpPr/>
      </dsp:nvSpPr>
      <dsp:spPr>
        <a:xfrm>
          <a:off x="627798" y="4079533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Coleções de dados</a:t>
          </a:r>
        </a:p>
      </dsp:txBody>
      <dsp:txXfrm>
        <a:off x="627798" y="4079533"/>
        <a:ext cx="6163524" cy="543548"/>
      </dsp:txXfrm>
    </dsp:sp>
    <dsp:sp modelId="{BF9CB5DF-1B09-4A51-A827-3A5B2EACA64A}">
      <dsp:nvSpPr>
        <dsp:cNvPr id="0" name=""/>
        <dsp:cNvSpPr/>
      </dsp:nvSpPr>
      <dsp:spPr>
        <a:xfrm>
          <a:off x="0" y="4758969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EA136-4372-4190-939C-8634C9058C02}">
      <dsp:nvSpPr>
        <dsp:cNvPr id="0" name=""/>
        <dsp:cNvSpPr/>
      </dsp:nvSpPr>
      <dsp:spPr>
        <a:xfrm>
          <a:off x="164423" y="4881267"/>
          <a:ext cx="298951" cy="298951"/>
        </a:xfrm>
        <a:prstGeom prst="rect">
          <a:avLst/>
        </a:prstGeom>
        <a:blipFill>
          <a:blip xmlns:r="http://schemas.openxmlformats.org/officeDocument/2006/relationships"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7EE31-4160-45ED-AF7D-B9CB20A89A8B}">
      <dsp:nvSpPr>
        <dsp:cNvPr id="0" name=""/>
        <dsp:cNvSpPr/>
      </dsp:nvSpPr>
      <dsp:spPr>
        <a:xfrm>
          <a:off x="627798" y="4758969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Funções</a:t>
          </a:r>
        </a:p>
      </dsp:txBody>
      <dsp:txXfrm>
        <a:off x="627798" y="4758969"/>
        <a:ext cx="6163524" cy="543548"/>
      </dsp:txXfrm>
    </dsp:sp>
    <dsp:sp modelId="{F2870723-E187-43D1-B9BF-5AE6992C920B}">
      <dsp:nvSpPr>
        <dsp:cNvPr id="0" name=""/>
        <dsp:cNvSpPr/>
      </dsp:nvSpPr>
      <dsp:spPr>
        <a:xfrm>
          <a:off x="0" y="5438404"/>
          <a:ext cx="6791323" cy="5435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CA5-A224-46D4-8F24-17A140DD0900}">
      <dsp:nvSpPr>
        <dsp:cNvPr id="0" name=""/>
        <dsp:cNvSpPr/>
      </dsp:nvSpPr>
      <dsp:spPr>
        <a:xfrm>
          <a:off x="164423" y="5560702"/>
          <a:ext cx="298951" cy="298951"/>
        </a:xfrm>
        <a:prstGeom prst="rect">
          <a:avLst/>
        </a:prstGeom>
        <a:blipFill>
          <a:blip xmlns:r="http://schemas.openxmlformats.org/officeDocument/2006/relationships"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E150-EB0C-49AE-9D0A-27A3A2B91AD2}">
      <dsp:nvSpPr>
        <dsp:cNvPr id="0" name=""/>
        <dsp:cNvSpPr/>
      </dsp:nvSpPr>
      <dsp:spPr>
        <a:xfrm>
          <a:off x="627798" y="5438404"/>
          <a:ext cx="6163524" cy="54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26" tIns="57526" rIns="57526" bIns="5752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solidFill>
                <a:schemeClr val="bg1"/>
              </a:solidFill>
            </a:rPr>
            <a:t>Mensagens de erro</a:t>
          </a:r>
        </a:p>
      </dsp:txBody>
      <dsp:txXfrm>
        <a:off x="627798" y="5438404"/>
        <a:ext cx="6163524" cy="543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972542"/>
          <a:ext cx="6791323" cy="1795462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543127" y="1376521"/>
          <a:ext cx="987504" cy="9875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2073759" y="972542"/>
          <a:ext cx="4717563" cy="179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20" tIns="190020" rIns="190020" bIns="190020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</a:rPr>
            <a:t>Geração e análise de dados com a biblioteca Numpy</a:t>
          </a:r>
        </a:p>
      </dsp:txBody>
      <dsp:txXfrm>
        <a:off x="2073759" y="972542"/>
        <a:ext cx="4717563" cy="1795462"/>
      </dsp:txXfrm>
    </dsp:sp>
    <dsp:sp modelId="{F2870723-E187-43D1-B9BF-5AE6992C920B}">
      <dsp:nvSpPr>
        <dsp:cNvPr id="0" name=""/>
        <dsp:cNvSpPr/>
      </dsp:nvSpPr>
      <dsp:spPr>
        <a:xfrm>
          <a:off x="0" y="3216870"/>
          <a:ext cx="6791323" cy="179546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5282AA"/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CA5-A224-46D4-8F24-17A140DD0900}">
      <dsp:nvSpPr>
        <dsp:cNvPr id="0" name=""/>
        <dsp:cNvSpPr/>
      </dsp:nvSpPr>
      <dsp:spPr>
        <a:xfrm>
          <a:off x="543127" y="3620849"/>
          <a:ext cx="987504" cy="9875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E150-EB0C-49AE-9D0A-27A3A2B91AD2}">
      <dsp:nvSpPr>
        <dsp:cNvPr id="0" name=""/>
        <dsp:cNvSpPr/>
      </dsp:nvSpPr>
      <dsp:spPr>
        <a:xfrm>
          <a:off x="2073759" y="3216870"/>
          <a:ext cx="4717563" cy="179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020" tIns="190020" rIns="190020" bIns="190020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</a:rPr>
            <a:t>Visualização de dados com Matplotlib</a:t>
          </a:r>
        </a:p>
      </dsp:txBody>
      <dsp:txXfrm>
        <a:off x="2073759" y="3216870"/>
        <a:ext cx="4717563" cy="1795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416090-371F-4D0C-85D0-B5314F30CD19}" type="datetime1">
              <a:rPr lang="pt-BR" smtClean="0"/>
              <a:t>13/08/2021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89B6C8-888A-401B-9F9B-D41D36B6C3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0271-E477-4A27-885B-2247FA055221}" type="datetime1">
              <a:rPr lang="pt-BR" smtClean="0"/>
              <a:pPr/>
              <a:t>13/08/2021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51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5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0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1478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66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Amplo Conteú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github.com/zz4fap/t319_aprendizado_de_maquina/blob/0a6315256940a01f8bc2af9a190eaf31bb1c8b54/docs/Tutorial-de-Instala%C3%A7%C3%A3o-Ambiente-Python-Jupyter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upyter.org/" TargetMode="External"/><Relationship Id="rId5" Type="http://schemas.openxmlformats.org/officeDocument/2006/relationships/hyperlink" Target="https://github.com/BrunaSR/MinicursoPython/blob/ef643adea29515937cc7b9370f2a39a652f5a877/Tutorial%20Google%20Colab.pdf" TargetMode="External"/><Relationship Id="rId4" Type="http://schemas.openxmlformats.org/officeDocument/2006/relationships/hyperlink" Target="https://colab.research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ocs.python.org/pt-br/3.6/library/functions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umpy.org/doc/stable/reference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colors/colormaps.html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20.png"/><Relationship Id="rId4" Type="http://schemas.openxmlformats.org/officeDocument/2006/relationships/hyperlink" Target="https://matplotlib.org/stable/gallery/color/named_colo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bruna-sribeiro" TargetMode="External"/><Relationship Id="rId2" Type="http://schemas.openxmlformats.org/officeDocument/2006/relationships/hyperlink" Target="mailto:bruna.br@gea.inatel.b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unaSR/MinicursoPython.git" TargetMode="External"/><Relationship Id="rId3" Type="http://schemas.openxmlformats.org/officeDocument/2006/relationships/hyperlink" Target="https://colab.research.google.com/github/BrunaSR/MinicursoPython/blob/main/Notebooks/Aula/ParteI_Aula.ipynb" TargetMode="External"/><Relationship Id="rId7" Type="http://schemas.openxmlformats.org/officeDocument/2006/relationships/hyperlink" Target="https://colab.research.google.com/github/BrunaSR/MinicursoPython/blob/main/Notebooks/Aula/ParteV_Aula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lab.research.google.com/github/BrunaSR/MinicursoPython/blob/main/Notebooks/Aula/ParteIV_Aula.ipynb" TargetMode="External"/><Relationship Id="rId5" Type="http://schemas.openxmlformats.org/officeDocument/2006/relationships/hyperlink" Target="https://colab.research.google.com/github/BrunaSR/MinicursoPython/blob/main/Notebooks/Aula/ParteIII_Aula.ipynb" TargetMode="External"/><Relationship Id="rId4" Type="http://schemas.openxmlformats.org/officeDocument/2006/relationships/hyperlink" Target="https://colab.research.google.com/github/BrunaSR/MinicursoPython/blob/main/Notebooks/Aula/ParteII_Aula.ipyn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Minicurso</a:t>
            </a:r>
            <a:br>
              <a:rPr lang="pt-BR"/>
            </a:br>
            <a:r>
              <a:rPr lang="pt-BR"/>
              <a:t>Python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Ferramentas para T319/T320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/>
              <a:t>PÁGINA </a:t>
            </a:r>
            <a:fld id="{4A9B5881-4007-4345-955A-79C2656F0C49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16" name="Espaço Reservado para Imagem 15" descr="Ícone&#10;&#10;Descrição gerada automaticamente">
            <a:extLst>
              <a:ext uri="{FF2B5EF4-FFF2-40B4-BE49-F238E27FC236}">
                <a16:creationId xmlns:a16="http://schemas.microsoft.com/office/drawing/2014/main" id="{4BB291BA-9D35-4D4E-8D24-24EE48F8FC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r="-1961" b="4733"/>
          <a:stretch/>
        </p:blipFill>
        <p:spPr>
          <a:xfrm>
            <a:off x="1311523" y="621360"/>
            <a:ext cx="4579612" cy="4247278"/>
          </a:xfr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AEF305C-FA76-4A14-AF7C-0F63A3954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3" y="4113001"/>
            <a:ext cx="48768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4718D5-393B-4E1F-8528-A460B57C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7E016-D0E1-475A-B77F-3272BB683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Retângulo 4" descr="Web design com preenchimento sólido">
            <a:extLst>
              <a:ext uri="{FF2B5EF4-FFF2-40B4-BE49-F238E27FC236}">
                <a16:creationId xmlns:a16="http://schemas.microsoft.com/office/drawing/2014/main" id="{5E24DE29-04F3-4843-84B7-2A3245260E5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ítulo 21">
            <a:extLst>
              <a:ext uri="{FF2B5EF4-FFF2-40B4-BE49-F238E27FC236}">
                <a16:creationId xmlns:a16="http://schemas.microsoft.com/office/drawing/2014/main" id="{D46EDD88-2D06-4990-8208-4DD01D30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6299580" cy="772107"/>
          </a:xfrm>
        </p:spPr>
        <p:txBody>
          <a:bodyPr/>
          <a:lstStyle/>
          <a:p>
            <a:r>
              <a:rPr lang="pt-BR" dirty="0"/>
              <a:t>Introdução ao Colab e Jupyter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8BC22-E3DD-44D4-B8D0-791CAC55468E}"/>
              </a:ext>
            </a:extLst>
          </p:cNvPr>
          <p:cNvSpPr txBox="1"/>
          <p:nvPr/>
        </p:nvSpPr>
        <p:spPr>
          <a:xfrm>
            <a:off x="838200" y="1611652"/>
            <a:ext cx="10515600" cy="4037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Google Colab e Jupyter são “ambientes computacionais interativos baseados em aplicações web para a criação de documentos virtuais”.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Os notebooks do Colab/Jupyter são documentos que permitem combinar código executável e rich text, além de imagens, HTML, LaTeX e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“</a:t>
            </a:r>
            <a:r>
              <a:rPr lang="en-US" sz="2000" noProof="1">
                <a:solidFill>
                  <a:srgbClr val="FFFFFF"/>
                </a:solidFill>
                <a:latin typeface="Calibri"/>
              </a:rPr>
              <a:t>Jupyter is the open-source project on which Colab is based. Colab allows you to use and share Jupyter notebooks with others without having to download, install, or run anything.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Links: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Site do Colab: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4"/>
              </a:rPr>
              <a:t>https://colab.research.google.com/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Tutorial Colab: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5"/>
              </a:rPr>
              <a:t>TutorialColab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Site Jupyter: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6"/>
              </a:rPr>
              <a:t>https://jupyter.org/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Tutorial de instalação Jupyter: </a:t>
            </a:r>
            <a:r>
              <a:rPr lang="pt-BR" sz="2000" noProof="1">
                <a:solidFill>
                  <a:srgbClr val="FFFFFF"/>
                </a:solidFill>
                <a:latin typeface="Calibri"/>
                <a:hlinkClick r:id="rId7"/>
              </a:rPr>
              <a:t>InstalacaoJupyter</a:t>
            </a:r>
            <a:r>
              <a:rPr lang="pt-BR" sz="2000" noProof="1">
                <a:solidFill>
                  <a:srgbClr val="FFFFFF"/>
                </a:solidFill>
                <a:latin typeface="Calibri"/>
              </a:rPr>
              <a:t> (prof. Felipe Augusto)</a:t>
            </a:r>
          </a:p>
        </p:txBody>
      </p:sp>
    </p:spTree>
    <p:extLst>
      <p:ext uri="{BB962C8B-B14F-4D97-AF65-F5344CB8AC3E}">
        <p14:creationId xmlns:p14="http://schemas.microsoft.com/office/powerpoint/2010/main" val="66776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50F6BC-0721-4C02-A517-A1B383A0C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11</a:t>
            </a:fld>
            <a:endParaRPr lang="pt-BR" noProof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FADDBF-D1EC-4905-88A8-806EFA18D9F8}"/>
              </a:ext>
            </a:extLst>
          </p:cNvPr>
          <p:cNvSpPr txBox="1"/>
          <p:nvPr/>
        </p:nvSpPr>
        <p:spPr>
          <a:xfrm>
            <a:off x="936674" y="3707318"/>
            <a:ext cx="10515600" cy="22293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	Colab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Linguage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m Python	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Executado somente na nuvem	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Maior número de servidores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Pode se conectar com o Google Drive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Acesso a GPUs e TPUs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 	Jupyter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noProof="1">
                <a:solidFill>
                  <a:srgbClr val="FFFFFF"/>
                </a:solidFill>
                <a:latin typeface="Calibri"/>
              </a:rPr>
              <a:t>Python, </a:t>
            </a:r>
            <a:r>
              <a:rPr lang="pt-BR" sz="1800" noProof="1">
                <a:solidFill>
                  <a:srgbClr val="FFFFFF"/>
                </a:solidFill>
                <a:latin typeface="Calibri"/>
              </a:rPr>
              <a:t>C++, Julia, R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 entre outras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Pode ser executado na nuvem ou loc</a:t>
            </a:r>
            <a:r>
              <a:rPr lang="pt-BR" noProof="1">
                <a:solidFill>
                  <a:srgbClr val="FFFFFF"/>
                </a:solidFill>
                <a:latin typeface="Calibri"/>
              </a:rPr>
              <a:t>almente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buFont typeface="Wingdings" panose="05000000000000000000" pitchFamily="2" charset="2"/>
              <a:buChar char="§"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Menor número de servidores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rgbClr val="17B2D1"/>
              </a:buClr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	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0A22D1-0A38-4D7F-8139-44B66F36A5E5}"/>
              </a:ext>
            </a:extLst>
          </p:cNvPr>
          <p:cNvSpPr/>
          <p:nvPr/>
        </p:nvSpPr>
        <p:spPr>
          <a:xfrm>
            <a:off x="936674" y="3625958"/>
            <a:ext cx="10515600" cy="2395996"/>
          </a:xfrm>
          <a:prstGeom prst="rect">
            <a:avLst/>
          </a:prstGeom>
          <a:noFill/>
          <a:ln w="28575">
            <a:solidFill>
              <a:srgbClr val="2D8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EC9B1-CA88-4F40-B9A6-4D0C6ACC5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9" name="Retângulo 8" descr="Web design com preenchimento sólido">
            <a:extLst>
              <a:ext uri="{FF2B5EF4-FFF2-40B4-BE49-F238E27FC236}">
                <a16:creationId xmlns:a16="http://schemas.microsoft.com/office/drawing/2014/main" id="{8F681498-88FA-4911-8184-A705359C51B4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A671BB-8A67-482E-9D06-DC1F8945E0FF}"/>
              </a:ext>
            </a:extLst>
          </p:cNvPr>
          <p:cNvGrpSpPr/>
          <p:nvPr/>
        </p:nvGrpSpPr>
        <p:grpSpPr>
          <a:xfrm>
            <a:off x="2524929" y="1103004"/>
            <a:ext cx="6911213" cy="2069251"/>
            <a:chOff x="2272266" y="1321992"/>
            <a:chExt cx="6911213" cy="2069251"/>
          </a:xfrm>
        </p:grpSpPr>
        <p:pic>
          <p:nvPicPr>
            <p:cNvPr id="15" name="Imagem 14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39609848-3736-4AA9-BABE-93905B48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144" y="1321992"/>
              <a:ext cx="1785335" cy="2069251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D326C984-B8CE-449A-82CB-D8F3A12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266" y="1463951"/>
              <a:ext cx="1785334" cy="1785334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A933F0-B442-4BE9-A026-FB8118F8A555}"/>
                </a:ext>
              </a:extLst>
            </p:cNvPr>
            <p:cNvSpPr txBox="1"/>
            <p:nvPr/>
          </p:nvSpPr>
          <p:spPr>
            <a:xfrm>
              <a:off x="5089358" y="1848785"/>
              <a:ext cx="9986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0" b="1" dirty="0">
                  <a:solidFill>
                    <a:srgbClr val="FFFFFF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20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4718D5-393B-4E1F-8528-A460B57CD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7E016-D0E1-475A-B77F-3272BB683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12</a:t>
            </a:fld>
            <a:endParaRPr lang="pt-BR" noProof="0"/>
          </a:p>
        </p:txBody>
      </p:sp>
      <p:sp>
        <p:nvSpPr>
          <p:cNvPr id="5" name="Retângulo 4" descr="Web design com preenchimento sólido">
            <a:extLst>
              <a:ext uri="{FF2B5EF4-FFF2-40B4-BE49-F238E27FC236}">
                <a16:creationId xmlns:a16="http://schemas.microsoft.com/office/drawing/2014/main" id="{5E24DE29-04F3-4843-84B7-2A3245260E5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9472"/>
              <a:satOff val="-84"/>
              <a:lumOff val="88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79D5154-5A3C-4E4E-AAB3-771E7AF77EED}"/>
              </a:ext>
            </a:extLst>
          </p:cNvPr>
          <p:cNvGrpSpPr/>
          <p:nvPr/>
        </p:nvGrpSpPr>
        <p:grpSpPr>
          <a:xfrm>
            <a:off x="-24238" y="749531"/>
            <a:ext cx="12192000" cy="5533704"/>
            <a:chOff x="0" y="662148"/>
            <a:chExt cx="12192000" cy="553370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C10E755-AFC5-45E4-AD58-A8913CD8B589}"/>
                </a:ext>
              </a:extLst>
            </p:cNvPr>
            <p:cNvGrpSpPr/>
            <p:nvPr/>
          </p:nvGrpSpPr>
          <p:grpSpPr>
            <a:xfrm>
              <a:off x="0" y="662148"/>
              <a:ext cx="12192000" cy="5533704"/>
              <a:chOff x="0" y="662148"/>
              <a:chExt cx="12192000" cy="5533704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F633DA97-D2A8-4E17-B605-D62B5910A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662148"/>
                <a:ext cx="12192000" cy="5533704"/>
              </a:xfrm>
              <a:prstGeom prst="rect">
                <a:avLst/>
              </a:prstGeom>
            </p:spPr>
          </p:pic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C8210EE-EBCD-403C-8D22-7A7932BCD8EF}"/>
                  </a:ext>
                </a:extLst>
              </p:cNvPr>
              <p:cNvSpPr/>
              <p:nvPr/>
            </p:nvSpPr>
            <p:spPr>
              <a:xfrm>
                <a:off x="463826" y="1774208"/>
                <a:ext cx="11595652" cy="185688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0B2E16C-07E9-4742-934A-B796A165FBD1}"/>
                  </a:ext>
                </a:extLst>
              </p:cNvPr>
              <p:cNvSpPr txBox="1"/>
              <p:nvPr/>
            </p:nvSpPr>
            <p:spPr>
              <a:xfrm>
                <a:off x="9660835" y="4291562"/>
                <a:ext cx="1692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Células de texto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FE2445E-1840-4705-92CF-9155862557E9}"/>
                  </a:ext>
                </a:extLst>
              </p:cNvPr>
              <p:cNvSpPr/>
              <p:nvPr/>
            </p:nvSpPr>
            <p:spPr>
              <a:xfrm>
                <a:off x="463826" y="3764230"/>
                <a:ext cx="8358809" cy="1423996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B57B0595-1E29-4DBC-B01E-D0D076C1C8B1}"/>
                  </a:ext>
                </a:extLst>
              </p:cNvPr>
              <p:cNvCxnSpPr>
                <a:endCxn id="12" idx="1"/>
              </p:cNvCxnSpPr>
              <p:nvPr/>
            </p:nvCxnSpPr>
            <p:spPr>
              <a:xfrm>
                <a:off x="8822635" y="4476228"/>
                <a:ext cx="838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9FD43252-3F15-4501-BBB9-A2B4D7243227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>
                <a:off x="10507318" y="3631096"/>
                <a:ext cx="0" cy="660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CE3081E-5D69-4841-BDC1-DBBD95944060}"/>
                  </a:ext>
                </a:extLst>
              </p:cNvPr>
              <p:cNvSpPr/>
              <p:nvPr/>
            </p:nvSpPr>
            <p:spPr>
              <a:xfrm>
                <a:off x="463826" y="5230788"/>
                <a:ext cx="11595652" cy="520653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909C0C1-BE6C-41AB-B4D1-CBE4A632F3EE}"/>
                  </a:ext>
                </a:extLst>
              </p:cNvPr>
              <p:cNvSpPr txBox="1"/>
              <p:nvPr/>
            </p:nvSpPr>
            <p:spPr>
              <a:xfrm>
                <a:off x="9549435" y="5724666"/>
                <a:ext cx="1915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0070C0"/>
                    </a:solidFill>
                  </a:rPr>
                  <a:t>Célula de código</a:t>
                </a:r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B0706567-B170-4290-8A4F-43FE58584747}"/>
                  </a:ext>
                </a:extLst>
              </p:cNvPr>
              <p:cNvSpPr/>
              <p:nvPr/>
            </p:nvSpPr>
            <p:spPr>
              <a:xfrm>
                <a:off x="726801" y="5794003"/>
                <a:ext cx="532156" cy="148782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A09D490-C8A8-4745-B1DD-6323B9788BFB}"/>
                  </a:ext>
                </a:extLst>
              </p:cNvPr>
              <p:cNvSpPr txBox="1"/>
              <p:nvPr/>
            </p:nvSpPr>
            <p:spPr>
              <a:xfrm>
                <a:off x="1258957" y="5715202"/>
                <a:ext cx="10048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92D050"/>
                    </a:solidFill>
                  </a:rPr>
                  <a:t>Output</a:t>
                </a:r>
              </a:p>
            </p:txBody>
          </p:sp>
        </p:grp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53CEC07D-D5B2-44B0-97D8-B68A540C79CF}"/>
                </a:ext>
              </a:extLst>
            </p:cNvPr>
            <p:cNvSpPr/>
            <p:nvPr/>
          </p:nvSpPr>
          <p:spPr>
            <a:xfrm>
              <a:off x="1637414" y="1160060"/>
              <a:ext cx="1403498" cy="2810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E39DAC8-2503-4785-82B2-4E3238C11D5D}"/>
                </a:ext>
              </a:extLst>
            </p:cNvPr>
            <p:cNvSpPr/>
            <p:nvPr/>
          </p:nvSpPr>
          <p:spPr>
            <a:xfrm>
              <a:off x="10441578" y="1515291"/>
              <a:ext cx="1541416" cy="216356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E850F9E-7149-4148-93E7-E09F0520EA6A}"/>
                </a:ext>
              </a:extLst>
            </p:cNvPr>
            <p:cNvSpPr txBox="1"/>
            <p:nvPr/>
          </p:nvSpPr>
          <p:spPr>
            <a:xfrm>
              <a:off x="8191524" y="1416258"/>
              <a:ext cx="2315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7030A0"/>
                  </a:solidFill>
                </a:rPr>
                <a:t>Ferramentas da célula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42D6ECC-6EE3-41C6-B30B-B750773261C7}"/>
              </a:ext>
            </a:extLst>
          </p:cNvPr>
          <p:cNvSpPr txBox="1"/>
          <p:nvPr/>
        </p:nvSpPr>
        <p:spPr>
          <a:xfrm>
            <a:off x="439588" y="165471"/>
            <a:ext cx="61060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1800" noProof="1">
                <a:solidFill>
                  <a:srgbClr val="FFFFFF"/>
                </a:solidFill>
                <a:latin typeface="Calibri"/>
              </a:rPr>
              <a:t>Elementos de um notebook:</a:t>
            </a:r>
          </a:p>
        </p:txBody>
      </p:sp>
    </p:spTree>
    <p:extLst>
      <p:ext uri="{BB962C8B-B14F-4D97-AF65-F5344CB8AC3E}">
        <p14:creationId xmlns:p14="http://schemas.microsoft.com/office/powerpoint/2010/main" val="26875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2CC7906-1A40-4EFD-A646-DCE6D9813057}"/>
              </a:ext>
            </a:extLst>
          </p:cNvPr>
          <p:cNvSpPr txBox="1">
            <a:spLocks/>
          </p:cNvSpPr>
          <p:nvPr/>
        </p:nvSpPr>
        <p:spPr>
          <a:xfrm>
            <a:off x="6096000" y="3"/>
            <a:ext cx="6096000" cy="6721472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5B96C-298F-4EF3-A37A-C86A1426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324367" cy="772107"/>
          </a:xfr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FECCD-DE58-49CF-843E-69BC6017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563383"/>
            <a:ext cx="5450305" cy="3518762"/>
          </a:xfrm>
        </p:spPr>
        <p:txBody>
          <a:bodyPr/>
          <a:lstStyle/>
          <a:p>
            <a:r>
              <a:rPr lang="pt-BR" dirty="0"/>
              <a:t>Python é uma linguagem dinâmica, portanto o tipo de dado é inferido em tempo de execução.</a:t>
            </a:r>
          </a:p>
          <a:p>
            <a:r>
              <a:rPr lang="pt-BR" dirty="0"/>
              <a:t>Outra característica é de uma linguagem fortemente tipada, assim o interpretador não converte automaticamente dados incompatíveis em operações. Ex: não permite a soma de uma string e um valor int.</a:t>
            </a:r>
          </a:p>
          <a:p>
            <a:r>
              <a:rPr lang="pt-BR" dirty="0"/>
              <a:t>Função type() retorna o tipo de dado.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0A1FB5-7DF0-4388-B30D-A435F1E20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13</a:t>
            </a:fld>
            <a:endParaRPr lang="pt-BR" noProof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80AD2BC-8499-4E3B-B54E-38FA9C3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59065"/>
              </p:ext>
            </p:extLst>
          </p:nvPr>
        </p:nvGraphicFramePr>
        <p:xfrm>
          <a:off x="6740237" y="468822"/>
          <a:ext cx="4807527" cy="5943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81980">
                  <a:extLst>
                    <a:ext uri="{9D8B030D-6E8A-4147-A177-3AD203B41FA5}">
                      <a16:colId xmlns:a16="http://schemas.microsoft.com/office/drawing/2014/main" val="1247754964"/>
                    </a:ext>
                  </a:extLst>
                </a:gridCol>
                <a:gridCol w="1581980">
                  <a:extLst>
                    <a:ext uri="{9D8B030D-6E8A-4147-A177-3AD203B41FA5}">
                      <a16:colId xmlns:a16="http://schemas.microsoft.com/office/drawing/2014/main" val="1047220128"/>
                    </a:ext>
                  </a:extLst>
                </a:gridCol>
                <a:gridCol w="1643567">
                  <a:extLst>
                    <a:ext uri="{9D8B030D-6E8A-4147-A177-3AD203B41FA5}">
                      <a16:colId xmlns:a16="http://schemas.microsoft.com/office/drawing/2014/main" val="651284920"/>
                    </a:ext>
                  </a:extLst>
                </a:gridCol>
              </a:tblGrid>
              <a:tr h="189803"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Tipos de dados em Python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16558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10836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Numérica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Inteiros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412464"/>
                  </a:ext>
                </a:extLst>
              </a:tr>
              <a:tr h="30775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Ponto flutuante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483823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Número complexo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01159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Booleano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62791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Sequencial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25731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list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Lista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15602"/>
                  </a:ext>
                </a:extLst>
              </a:tr>
              <a:tr h="353747"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tuple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Tupla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301402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Intervalo de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32508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36040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frozenset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Conjunto imutável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773654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Mapeamento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Dicionário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415297"/>
                  </a:ext>
                </a:extLst>
              </a:tr>
              <a:tr h="3120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NoneType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Valor Nulo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465269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3A136F03-1F9B-4180-8A4E-1EB6386F6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Banco de dados com preenchimento sólido">
            <a:extLst>
              <a:ext uri="{FF2B5EF4-FFF2-40B4-BE49-F238E27FC236}">
                <a16:creationId xmlns:a16="http://schemas.microsoft.com/office/drawing/2014/main" id="{28EF27D1-4A8D-4467-9276-B311BCBDB526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378944"/>
              <a:satOff val="-169"/>
              <a:lumOff val="176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89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90E8765-EC17-49EA-9E72-8EEABDE732A2}"/>
              </a:ext>
            </a:extLst>
          </p:cNvPr>
          <p:cNvSpPr txBox="1">
            <a:spLocks/>
          </p:cNvSpPr>
          <p:nvPr/>
        </p:nvSpPr>
        <p:spPr>
          <a:xfrm>
            <a:off x="0" y="2172727"/>
            <a:ext cx="12192001" cy="4079285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5077691" cy="772107"/>
          </a:xfrm>
        </p:spPr>
        <p:txBody>
          <a:bodyPr/>
          <a:lstStyle/>
          <a:p>
            <a:r>
              <a:rPr lang="pt-BR" dirty="0"/>
              <a:t>Operadores Aritméticos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14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29AA4-2FF1-4BE2-83B7-5D7534D03034}"/>
              </a:ext>
            </a:extLst>
          </p:cNvPr>
          <p:cNvSpPr txBox="1"/>
          <p:nvPr/>
        </p:nvSpPr>
        <p:spPr>
          <a:xfrm>
            <a:off x="838200" y="16634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realizar operações matemáticas.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E1029FF8-557B-45FA-B177-31FECDAF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74442"/>
              </p:ext>
            </p:extLst>
          </p:nvPr>
        </p:nvGraphicFramePr>
        <p:xfrm>
          <a:off x="-4" y="2172728"/>
          <a:ext cx="12192000" cy="4046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64341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69714076"/>
                    </a:ext>
                  </a:extLst>
                </a:gridCol>
              </a:tblGrid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soma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+ 4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4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35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Divisão</a:t>
                      </a:r>
                      <a:endParaRPr lang="pt-BR" sz="1800" b="0" kern="1200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Realiza 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/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63923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Divisão inteira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a parte inteira da divisão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//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097086"/>
                  </a:ext>
                </a:extLst>
              </a:tr>
              <a:tr h="63923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o resto da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5 %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51477"/>
                  </a:ext>
                </a:extLst>
              </a:tr>
              <a:tr h="91319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Exponenciação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Retorno um número elevado à potência de outro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**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0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492"/>
            <a:ext cx="9246704" cy="801335"/>
          </a:xfrm>
        </p:spPr>
        <p:txBody>
          <a:bodyPr/>
          <a:lstStyle/>
          <a:p>
            <a:r>
              <a:rPr lang="pt-BR" dirty="0"/>
              <a:t>Operadores Relacionais ou de Comparação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15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400800"/>
            <a:ext cx="838200" cy="32067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420228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815861-00CD-44A1-A26E-2FC43C466282}"/>
              </a:ext>
            </a:extLst>
          </p:cNvPr>
          <p:cNvSpPr txBox="1">
            <a:spLocks/>
          </p:cNvSpPr>
          <p:nvPr/>
        </p:nvSpPr>
        <p:spPr>
          <a:xfrm>
            <a:off x="0" y="1833683"/>
            <a:ext cx="12192001" cy="4485640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graphicFrame>
        <p:nvGraphicFramePr>
          <p:cNvPr id="8" name="Tabela 10">
            <a:extLst>
              <a:ext uri="{FF2B5EF4-FFF2-40B4-BE49-F238E27FC236}">
                <a16:creationId xmlns:a16="http://schemas.microsoft.com/office/drawing/2014/main" id="{6EB2DFAC-F006-41FD-BB88-2E256A047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95114"/>
              </p:ext>
            </p:extLst>
          </p:nvPr>
        </p:nvGraphicFramePr>
        <p:xfrm>
          <a:off x="0" y="1833683"/>
          <a:ext cx="12192000" cy="4485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64341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6971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Igual 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10 ==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Diferente 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os valores são diferentes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2 !=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Maior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maior que 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5 &gt;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menor que 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6 &lt;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Maior ou igual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maior ou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3 &gt;=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09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Menor ou igual 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Verifica se um valor é menor ou igual ao outro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7 &lt;=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151477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21C316-513E-45B7-B442-2ECDB2E44302}"/>
              </a:ext>
            </a:extLst>
          </p:cNvPr>
          <p:cNvSpPr txBox="1"/>
          <p:nvPr/>
        </p:nvSpPr>
        <p:spPr>
          <a:xfrm>
            <a:off x="957470" y="1464351"/>
            <a:ext cx="387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comparar valores.</a:t>
            </a:r>
          </a:p>
        </p:txBody>
      </p:sp>
    </p:spTree>
    <p:extLst>
      <p:ext uri="{BB962C8B-B14F-4D97-AF65-F5344CB8AC3E}">
        <p14:creationId xmlns:p14="http://schemas.microsoft.com/office/powerpoint/2010/main" val="261381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3BF17-17CC-4C35-A8C8-19DFB38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260273" cy="772107"/>
          </a:xfrm>
        </p:spPr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16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8721A3A5-6D19-4614-9ED9-B377AB35E45C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875CB0-D9C4-47C7-8E1C-A142F22790A8}"/>
              </a:ext>
            </a:extLst>
          </p:cNvPr>
          <p:cNvSpPr txBox="1"/>
          <p:nvPr/>
        </p:nvSpPr>
        <p:spPr>
          <a:xfrm>
            <a:off x="927100" y="1754258"/>
            <a:ext cx="657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Utilizados para realizar operações com valores booleanos.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9570D2-C324-4DB7-B59C-D6F066D62132}"/>
              </a:ext>
            </a:extLst>
          </p:cNvPr>
          <p:cNvSpPr txBox="1">
            <a:spLocks/>
          </p:cNvSpPr>
          <p:nvPr/>
        </p:nvSpPr>
        <p:spPr>
          <a:xfrm>
            <a:off x="-1" y="2532726"/>
            <a:ext cx="12192001" cy="3119121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graphicFrame>
        <p:nvGraphicFramePr>
          <p:cNvPr id="9" name="Tabela 10">
            <a:extLst>
              <a:ext uri="{FF2B5EF4-FFF2-40B4-BE49-F238E27FC236}">
                <a16:creationId xmlns:a16="http://schemas.microsoft.com/office/drawing/2014/main" id="{D8781061-AFE2-4655-8182-F0661E73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38121"/>
              </p:ext>
            </p:extLst>
          </p:nvPr>
        </p:nvGraphicFramePr>
        <p:xfrm>
          <a:off x="-1" y="2532727"/>
          <a:ext cx="12192000" cy="3119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255936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3328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True se todas as condições forem verdadeiras e False caso contrário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 and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Ou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True se pelo menos uma condição for verdadeira e False caso contrário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False or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Negação lógica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Retorna o valor negado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7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90E8765-EC17-49EA-9E72-8EEABDE732A2}"/>
              </a:ext>
            </a:extLst>
          </p:cNvPr>
          <p:cNvSpPr txBox="1">
            <a:spLocks/>
          </p:cNvSpPr>
          <p:nvPr/>
        </p:nvSpPr>
        <p:spPr>
          <a:xfrm>
            <a:off x="0" y="1722410"/>
            <a:ext cx="12192001" cy="4246880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69016-D1D9-4EF4-A526-78030CF1E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17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22649-E048-4F87-A0AC-51304819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AF8FAAE5-2323-4142-BF33-C817C021A83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E1029FF8-557B-45FA-B177-31FECDAF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37539"/>
              </p:ext>
            </p:extLst>
          </p:nvPr>
        </p:nvGraphicFramePr>
        <p:xfrm>
          <a:off x="0" y="1722410"/>
          <a:ext cx="12192000" cy="4246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2490414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715810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801017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88618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Precedência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Operadores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Tipo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3597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Alta</a:t>
                      </a: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Baixa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Parênteses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73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Expoente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aritméticos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38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Multiplicação, divisão, divisão inteira e resto da 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*  /  //  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9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Adição e subtração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+ -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66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Menor ou igual, menor, maior e maior ou igual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&lt;= &lt; &gt; &gt;=</a:t>
                      </a:r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relacionais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285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Igual a e diferente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== !=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3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Negação lógica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not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Operadores lógicos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6196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 lógico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and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762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Baixa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b="0" kern="1200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 lógico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</a:rPr>
                        <a:t>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00562"/>
                  </a:ext>
                </a:extLst>
              </a:tr>
            </a:tbl>
          </a:graphicData>
        </a:graphic>
      </p:graphicFrame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24B177-2B65-47AB-818C-F2373277094B}"/>
              </a:ext>
            </a:extLst>
          </p:cNvPr>
          <p:cNvCxnSpPr>
            <a:cxnSpLocks/>
          </p:cNvCxnSpPr>
          <p:nvPr/>
        </p:nvCxnSpPr>
        <p:spPr>
          <a:xfrm flipV="1">
            <a:off x="1564408" y="2451100"/>
            <a:ext cx="0" cy="2933700"/>
          </a:xfrm>
          <a:prstGeom prst="straightConnector1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FFFF00"/>
                </a:gs>
                <a:gs pos="68000">
                  <a:srgbClr val="FFC000"/>
                </a:gs>
                <a:gs pos="92000">
                  <a:srgbClr val="FF000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F06BED41-A54B-429D-B78C-CC5B8E5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4" y="547043"/>
            <a:ext cx="8191496" cy="590877"/>
          </a:xfrm>
        </p:spPr>
        <p:txBody>
          <a:bodyPr/>
          <a:lstStyle/>
          <a:p>
            <a:r>
              <a:rPr lang="pt-BR" dirty="0"/>
              <a:t>Ordem de precedência dos operadores</a:t>
            </a:r>
          </a:p>
        </p:txBody>
      </p:sp>
    </p:spTree>
    <p:extLst>
      <p:ext uri="{BB962C8B-B14F-4D97-AF65-F5344CB8AC3E}">
        <p14:creationId xmlns:p14="http://schemas.microsoft.com/office/powerpoint/2010/main" val="113517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70A1B-A675-4197-AE4C-D2967232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8854"/>
            <a:ext cx="10515600" cy="4351338"/>
          </a:xfrm>
        </p:spPr>
        <p:txBody>
          <a:bodyPr/>
          <a:lstStyle/>
          <a:p>
            <a:r>
              <a:rPr lang="pt-BR" dirty="0"/>
              <a:t>Operadores com o mesmo nível de precedência são aplicados da esquerda para direita na ordem em que aparecem na expressão. </a:t>
            </a:r>
          </a:p>
          <a:p>
            <a:pPr lvl="1"/>
            <a:r>
              <a:rPr lang="pt-BR" dirty="0"/>
              <a:t>Ex.: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As expressões de potenciação são realizadas da direita para esquerda. </a:t>
            </a:r>
          </a:p>
          <a:p>
            <a:pPr lvl="1"/>
            <a:r>
              <a:rPr lang="pt-BR" dirty="0"/>
              <a:t>Ex.:</a:t>
            </a:r>
          </a:p>
          <a:p>
            <a:pPr marL="1371600" lvl="3" indent="0">
              <a:buNone/>
            </a:pPr>
            <a:endParaRPr lang="pt-BR" dirty="0"/>
          </a:p>
          <a:p>
            <a:pPr marL="1371600" lvl="3" indent="0">
              <a:buNone/>
            </a:pPr>
            <a:r>
              <a:rPr lang="pt-BR" dirty="0"/>
              <a:t>   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66B284-DD8D-4FD5-9308-8D043D117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18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AE4180-C8B9-4309-9DB5-7DF640C03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Matemática com preenchimento sólido">
            <a:extLst>
              <a:ext uri="{FF2B5EF4-FFF2-40B4-BE49-F238E27FC236}">
                <a16:creationId xmlns:a16="http://schemas.microsoft.com/office/drawing/2014/main" id="{C3D0A500-3881-4B62-AD70-2C23324B612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568416"/>
              <a:satOff val="-253"/>
              <a:lumOff val="2646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3BE3E2-E64B-41D4-BC1B-795F0B3F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089" y="1884265"/>
            <a:ext cx="3950636" cy="1172846"/>
          </a:xfrm>
          <a:prstGeom prst="rect">
            <a:avLst/>
          </a:prstGeom>
        </p:spPr>
      </p:pic>
      <p:pic>
        <p:nvPicPr>
          <p:cNvPr id="9" name="Imagem 8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09BCB2C9-E0B4-4F1D-9F43-734EA973A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219" y="4382154"/>
            <a:ext cx="4928376" cy="19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ADCC1-AB7E-4B97-9932-02C847A8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708400" cy="772107"/>
          </a:xfrm>
        </p:spPr>
        <p:txBody>
          <a:bodyPr/>
          <a:lstStyle/>
          <a:p>
            <a:r>
              <a:rPr lang="pt-BR" dirty="0"/>
              <a:t>Controle de fluxo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E23FE-E81C-406C-87AF-871026B9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2107"/>
          </a:xfrm>
        </p:spPr>
        <p:txBody>
          <a:bodyPr/>
          <a:lstStyle/>
          <a:p>
            <a:r>
              <a:rPr lang="pt-BR" dirty="0"/>
              <a:t>Estruturas condicionais ou de controle de fluxo são usadas para verificar o resultado de expressões para executar ou não uma sequência de comandos.</a:t>
            </a:r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A68DB3-0EA1-42A2-8C22-141090D6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19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AF3C08-D56E-45FA-9A48-E8549436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Fluxograma com preenchimento sólido">
            <a:extLst>
              <a:ext uri="{FF2B5EF4-FFF2-40B4-BE49-F238E27FC236}">
                <a16:creationId xmlns:a16="http://schemas.microsoft.com/office/drawing/2014/main" id="{E42313CD-AA8B-4BE2-9907-DA961A428148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57888"/>
              <a:satOff val="-337"/>
              <a:lumOff val="3529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7280609-FEC3-4C3E-9F2A-FBC78E4AB17D}"/>
              </a:ext>
            </a:extLst>
          </p:cNvPr>
          <p:cNvSpPr txBox="1">
            <a:spLocks/>
          </p:cNvSpPr>
          <p:nvPr/>
        </p:nvSpPr>
        <p:spPr>
          <a:xfrm>
            <a:off x="6432272" y="2656893"/>
            <a:ext cx="4921527" cy="36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pPr lvl="1"/>
            <a:endParaRPr lang="pt-BR" dirty="0"/>
          </a:p>
          <a:p>
            <a:pPr marL="0" indent="0">
              <a:buFont typeface="Wingdings" panose="05000000000000000000" pitchFamily="2" charset="2"/>
              <a:buNone/>
            </a:pPr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88FE6A2-547B-4913-A1C3-1B64D9785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09" y="3009395"/>
            <a:ext cx="5608585" cy="2772352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BFAEBF3-84EA-4F5C-B6C8-77A5ED807136}"/>
              </a:ext>
            </a:extLst>
          </p:cNvPr>
          <p:cNvSpPr txBox="1">
            <a:spLocks/>
          </p:cNvSpPr>
          <p:nvPr/>
        </p:nvSpPr>
        <p:spPr>
          <a:xfrm>
            <a:off x="7034546" y="3009394"/>
            <a:ext cx="4038600" cy="329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&lt;condição&gt; : é a expressão a ser avaliada como verdadeira ou falsa</a:t>
            </a:r>
          </a:p>
          <a:p>
            <a:r>
              <a:rPr lang="pt-BR" dirty="0"/>
              <a:t>&lt;bloco de código&gt; : linhas de comando a serem executadas</a:t>
            </a:r>
          </a:p>
          <a:p>
            <a:r>
              <a:rPr lang="pt-BR" dirty="0"/>
              <a:t>elif é uma abreviatura de else if </a:t>
            </a:r>
          </a:p>
          <a:p>
            <a:r>
              <a:rPr lang="pt-BR" dirty="0">
                <a:solidFill>
                  <a:srgbClr val="1DB1D0"/>
                </a:solidFill>
                <a:highlight>
                  <a:srgbClr val="FFFF00"/>
                </a:highlight>
              </a:rPr>
              <a:t>Importante: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Não se esquecer dos dois pontos ‘:’ depois da condição e do else.</a:t>
            </a:r>
          </a:p>
          <a:p>
            <a:pPr lvl="1"/>
            <a:r>
              <a:rPr lang="pt-BR" dirty="0"/>
              <a:t>Atente-se a indentação!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62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Conteúdo do Curso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3375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E23FE-E81C-406C-87AF-871026B9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A68DB3-0EA1-42A2-8C22-141090D6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20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AF3C08-D56E-45FA-9A48-E8549436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Fluxograma com preenchimento sólido">
            <a:extLst>
              <a:ext uri="{FF2B5EF4-FFF2-40B4-BE49-F238E27FC236}">
                <a16:creationId xmlns:a16="http://schemas.microsoft.com/office/drawing/2014/main" id="{98CDD1F3-C09C-4707-A29D-53B5E4A0CB8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57888"/>
              <a:satOff val="-337"/>
              <a:lumOff val="3529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8C8FA7B0-30B6-486A-BBAE-B951D9D7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931" y="1842272"/>
            <a:ext cx="5594137" cy="31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95AE9-5BF6-4578-B98E-2F728670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006755" cy="772107"/>
          </a:xfrm>
        </p:spPr>
        <p:txBody>
          <a:bodyPr/>
          <a:lstStyle/>
          <a:p>
            <a:r>
              <a:rPr lang="pt-BR" dirty="0"/>
              <a:t>Laços de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EE2BF-97CE-4185-AE64-B20AB956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São estruturas de repetição usadas para percorrer e processar elementos de uma lista, uma tupla, letras de uma string, linhas de um arquivo e etc.</a:t>
            </a:r>
          </a:p>
          <a:p>
            <a:r>
              <a:rPr lang="pt-BR" dirty="0"/>
              <a:t>Em Python há dois tipos: for e while.</a:t>
            </a:r>
          </a:p>
          <a:p>
            <a:r>
              <a:rPr lang="pt-BR" dirty="0"/>
              <a:t>for:</a:t>
            </a:r>
          </a:p>
          <a:p>
            <a:pPr lvl="1"/>
            <a:r>
              <a:rPr lang="pt-BR" dirty="0"/>
              <a:t>Estrutura em que número de repetições é explicitamente definido.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r>
              <a:rPr lang="pt-BR" dirty="0"/>
              <a:t>&lt;objeto iterável&gt; : objeto a ser percorrido</a:t>
            </a:r>
          </a:p>
          <a:p>
            <a:pPr lvl="1"/>
            <a:r>
              <a:rPr lang="pt-BR" dirty="0"/>
              <a:t>&lt;variável&gt; : armazena os elementos a cada iteração/repetição do código</a:t>
            </a:r>
          </a:p>
          <a:p>
            <a:pPr lvl="1"/>
            <a:r>
              <a:rPr lang="pt-BR" dirty="0"/>
              <a:t>&lt;bloco de código&gt; : linhas de comando</a:t>
            </a:r>
          </a:p>
          <a:p>
            <a:pPr lvl="1"/>
            <a:r>
              <a:rPr lang="pt-BR" dirty="0"/>
              <a:t>Para interromper o laço antes de percorrer todos os elementos, adiciona-se o comando ‘break’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88C04-A3F1-49D5-B130-9C016CC7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21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185EAC-498B-413E-AEDA-B29CDBB2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Seta circular com preenchimento sólido">
            <a:extLst>
              <a:ext uri="{FF2B5EF4-FFF2-40B4-BE49-F238E27FC236}">
                <a16:creationId xmlns:a16="http://schemas.microsoft.com/office/drawing/2014/main" id="{F1A7B7D6-E2A3-4525-8A72-1D2FBC2F9952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947360"/>
              <a:satOff val="-421"/>
              <a:lumOff val="4411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DCC6AD-3929-4E48-AB42-71751989C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85" y="3571983"/>
            <a:ext cx="5076429" cy="8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EE2BF-97CE-4185-AE64-B20AB956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272"/>
            <a:ext cx="10515600" cy="3674868"/>
          </a:xfrm>
        </p:spPr>
        <p:txBody>
          <a:bodyPr/>
          <a:lstStyle/>
          <a:p>
            <a:r>
              <a:rPr lang="pt-BR" dirty="0"/>
              <a:t>while:</a:t>
            </a:r>
          </a:p>
          <a:p>
            <a:pPr lvl="1"/>
            <a:r>
              <a:rPr lang="pt-BR" dirty="0"/>
              <a:t>Executa um bloco de código enquanto uma condição for verdadeira.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&lt;condição&gt; : expressão a ser verificada</a:t>
            </a:r>
          </a:p>
          <a:p>
            <a:pPr lvl="1"/>
            <a:r>
              <a:rPr lang="pt-BR" dirty="0"/>
              <a:t>&lt;bloco de código&gt; : linhas de comando</a:t>
            </a:r>
          </a:p>
          <a:p>
            <a:pPr lvl="1"/>
            <a:r>
              <a:rPr lang="pt-BR" dirty="0"/>
              <a:t>Assim como no for, é possível interromper o laço com o comando ‘break’</a:t>
            </a:r>
          </a:p>
          <a:p>
            <a:pPr lvl="1"/>
            <a:r>
              <a:rPr lang="pt-BR" dirty="0">
                <a:solidFill>
                  <a:srgbClr val="1DB1D0"/>
                </a:solidFill>
                <a:highlight>
                  <a:srgbClr val="FFFF00"/>
                </a:highlight>
              </a:rPr>
              <a:t>Importante:</a:t>
            </a:r>
          </a:p>
          <a:p>
            <a:pPr lvl="2"/>
            <a:r>
              <a:rPr lang="pt-BR" dirty="0"/>
              <a:t>Loop infinito: se não for implementada uma parte do código em que a condição se torne falsa, o programa ficará preso nessa laço ou loop para sempre.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88C04-A3F1-49D5-B130-9C016CC7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22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185EAC-498B-413E-AEDA-B29CDBB2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Seta circular com preenchimento sólido">
            <a:extLst>
              <a:ext uri="{FF2B5EF4-FFF2-40B4-BE49-F238E27FC236}">
                <a16:creationId xmlns:a16="http://schemas.microsoft.com/office/drawing/2014/main" id="{971BDF21-E461-4734-8E89-89BFB38ACE9C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947360"/>
              <a:satOff val="-421"/>
              <a:lumOff val="4411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6ED063-C5A7-40C6-9D6A-637ABA8D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325" y="1845328"/>
            <a:ext cx="4799350" cy="8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18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7"/>
            <a:ext cx="4197823" cy="890738"/>
          </a:xfrm>
        </p:spPr>
        <p:txBody>
          <a:bodyPr/>
          <a:lstStyle/>
          <a:p>
            <a:r>
              <a:rPr lang="pt-BR" dirty="0"/>
              <a:t>Coleções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71790"/>
          </a:xfrm>
        </p:spPr>
        <p:txBody>
          <a:bodyPr>
            <a:normAutofit/>
          </a:bodyPr>
          <a:lstStyle/>
          <a:p>
            <a:r>
              <a:rPr lang="pt-BR" dirty="0"/>
              <a:t>São estruturas de dados que armazenam vários objetos/elementos, do mesmo ou de tipos diferentes.</a:t>
            </a:r>
          </a:p>
          <a:p>
            <a:r>
              <a:rPr lang="pt-BR" dirty="0"/>
              <a:t>Em Python, as principais coleções de dados são:</a:t>
            </a:r>
          </a:p>
          <a:p>
            <a:pPr lvl="1"/>
            <a:r>
              <a:rPr lang="pt-BR" dirty="0"/>
              <a:t>Lista</a:t>
            </a:r>
          </a:p>
          <a:p>
            <a:pPr lvl="1"/>
            <a:r>
              <a:rPr lang="pt-BR" dirty="0"/>
              <a:t>Tupla</a:t>
            </a:r>
          </a:p>
          <a:p>
            <a:pPr lvl="1"/>
            <a:r>
              <a:rPr lang="pt-BR" dirty="0"/>
              <a:t>Dicionário</a:t>
            </a:r>
          </a:p>
          <a:p>
            <a:pPr lvl="1"/>
            <a:r>
              <a:rPr lang="pt-BR" dirty="0"/>
              <a:t>Conjunto</a:t>
            </a:r>
          </a:p>
          <a:p>
            <a:r>
              <a:rPr lang="pt-BR" dirty="0"/>
              <a:t>Neste minicurso, somente as listas e tuplas serão estudadas.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23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F576F58-DF20-40DC-BF52-EDDF6E27DE3A}"/>
              </a:ext>
            </a:extLst>
          </p:cNvPr>
          <p:cNvGrpSpPr/>
          <p:nvPr/>
        </p:nvGrpSpPr>
        <p:grpSpPr>
          <a:xfrm>
            <a:off x="7042167" y="1100404"/>
            <a:ext cx="4127142" cy="4106840"/>
            <a:chOff x="7042167" y="1100404"/>
            <a:chExt cx="4127142" cy="4106840"/>
          </a:xfrm>
        </p:grpSpPr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FBBA7C0F-C5F7-4546-9C2A-23924D83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824" y="2302184"/>
              <a:ext cx="1764322" cy="176432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00D597F-AF48-469D-BA50-641556A48367}"/>
                </a:ext>
              </a:extLst>
            </p:cNvPr>
            <p:cNvSpPr/>
            <p:nvPr/>
          </p:nvSpPr>
          <p:spPr>
            <a:xfrm rot="18764260">
              <a:off x="8749150" y="1096913"/>
              <a:ext cx="897681" cy="9046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46CFED5-2DB9-44DE-A8E2-D6C590F93AB6}"/>
                </a:ext>
              </a:extLst>
            </p:cNvPr>
            <p:cNvSpPr/>
            <p:nvPr/>
          </p:nvSpPr>
          <p:spPr>
            <a:xfrm rot="18764260">
              <a:off x="10268136" y="2700290"/>
              <a:ext cx="897681" cy="90466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71C0F16-96FB-47B2-823B-60B75630658D}"/>
                </a:ext>
              </a:extLst>
            </p:cNvPr>
            <p:cNvSpPr/>
            <p:nvPr/>
          </p:nvSpPr>
          <p:spPr>
            <a:xfrm rot="18764260">
              <a:off x="8749148" y="4306072"/>
              <a:ext cx="897681" cy="9046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FFF61E1-7569-41AF-BCFD-171CE82EBD99}"/>
                </a:ext>
              </a:extLst>
            </p:cNvPr>
            <p:cNvSpPr/>
            <p:nvPr/>
          </p:nvSpPr>
          <p:spPr>
            <a:xfrm rot="18764260">
              <a:off x="7230159" y="2700290"/>
              <a:ext cx="897681" cy="9046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2C124B-C9D3-48A3-9EBB-48B006ABE3CE}"/>
                </a:ext>
              </a:extLst>
            </p:cNvPr>
            <p:cNvSpPr txBox="1"/>
            <p:nvPr/>
          </p:nvSpPr>
          <p:spPr>
            <a:xfrm>
              <a:off x="8855700" y="1361390"/>
              <a:ext cx="68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Lista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8FB1222-DAA5-482E-96BF-50EBA5665072}"/>
                </a:ext>
              </a:extLst>
            </p:cNvPr>
            <p:cNvSpPr txBox="1"/>
            <p:nvPr/>
          </p:nvSpPr>
          <p:spPr>
            <a:xfrm>
              <a:off x="10374691" y="2935058"/>
              <a:ext cx="68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Tupla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F1E4C21-90E3-4557-B578-8819F3504865}"/>
                </a:ext>
              </a:extLst>
            </p:cNvPr>
            <p:cNvSpPr txBox="1"/>
            <p:nvPr/>
          </p:nvSpPr>
          <p:spPr>
            <a:xfrm>
              <a:off x="8561162" y="4573738"/>
              <a:ext cx="1273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Dicionário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6E8CC5D-0959-4899-A6FB-6E877F6C221E}"/>
                </a:ext>
              </a:extLst>
            </p:cNvPr>
            <p:cNvSpPr txBox="1"/>
            <p:nvPr/>
          </p:nvSpPr>
          <p:spPr>
            <a:xfrm>
              <a:off x="7042167" y="2935058"/>
              <a:ext cx="1273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Conjunto</a:t>
              </a:r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8AD6C20F-766C-4410-984C-C94CBB652197}"/>
              </a:ext>
            </a:extLst>
          </p:cNvPr>
          <p:cNvSpPr/>
          <p:nvPr/>
        </p:nvSpPr>
        <p:spPr>
          <a:xfrm>
            <a:off x="6096000" y="-1"/>
            <a:ext cx="6096000" cy="6721475"/>
          </a:xfrm>
          <a:prstGeom prst="rect">
            <a:avLst/>
          </a:prstGeom>
          <a:noFill/>
          <a:ln w="44450">
            <a:solidFill>
              <a:srgbClr val="1DB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5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1384495" cy="772107"/>
          </a:xfrm>
        </p:spPr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85526"/>
          </a:xfrm>
        </p:spPr>
        <p:txBody>
          <a:bodyPr>
            <a:normAutofit/>
          </a:bodyPr>
          <a:lstStyle/>
          <a:p>
            <a:r>
              <a:rPr lang="pt-BR" dirty="0"/>
              <a:t>São estruturas:</a:t>
            </a:r>
          </a:p>
          <a:p>
            <a:pPr lvl="1"/>
            <a:r>
              <a:rPr lang="pt-BR" dirty="0"/>
              <a:t>Ordenadas: os elementos possuem uma ordem</a:t>
            </a:r>
          </a:p>
          <a:p>
            <a:pPr lvl="1"/>
            <a:r>
              <a:rPr lang="pt-BR" dirty="0"/>
              <a:t>Heterogêneas: é possível armazenar diferentes tipos de dados em uma mesma lista</a:t>
            </a:r>
          </a:p>
          <a:p>
            <a:pPr lvl="1"/>
            <a:r>
              <a:rPr lang="pt-BR" dirty="0"/>
              <a:t>Mutáveis: os elementos podem ser alterados</a:t>
            </a:r>
          </a:p>
          <a:p>
            <a:pPr lvl="1"/>
            <a:r>
              <a:rPr lang="pt-BR" dirty="0"/>
              <a:t>Indexáveis: é possível acessar os valores por meio de um índice</a:t>
            </a:r>
          </a:p>
          <a:p>
            <a:pPr lvl="1"/>
            <a:r>
              <a:rPr lang="pt-BR" dirty="0"/>
              <a:t>Podem ser fatiadas: é possível dividir as listas em subconjuntos</a:t>
            </a:r>
          </a:p>
          <a:p>
            <a:r>
              <a:rPr lang="pt-BR" dirty="0"/>
              <a:t>Como criar uma lista:</a:t>
            </a:r>
          </a:p>
          <a:p>
            <a:pPr lvl="1"/>
            <a:r>
              <a:rPr lang="pt-BR" dirty="0"/>
              <a:t>As listas em Python são representadas por colchetes em que os elementos vem separados por vírgulas</a:t>
            </a:r>
          </a:p>
          <a:p>
            <a:pPr lvl="1"/>
            <a:r>
              <a:rPr lang="pt-BR" dirty="0"/>
              <a:t>Exemplo: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24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530B68-9C38-45A7-B685-904F5EF2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16" y="4930800"/>
            <a:ext cx="6084568" cy="12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525172" cy="676153"/>
          </a:xfrm>
        </p:spPr>
        <p:txBody>
          <a:bodyPr/>
          <a:lstStyle/>
          <a:p>
            <a:r>
              <a:rPr lang="pt-BR" dirty="0"/>
              <a:t>Tuplas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25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 descr="Livros com preenchimento sólido">
            <a:extLst>
              <a:ext uri="{FF2B5EF4-FFF2-40B4-BE49-F238E27FC236}">
                <a16:creationId xmlns:a16="http://schemas.microsoft.com/office/drawing/2014/main" id="{6316B8CE-4CD2-4773-96B4-E6D04276501A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136832"/>
              <a:satOff val="-506"/>
              <a:lumOff val="5293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F735935-D2D7-472D-A74C-91E1A6FD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7052"/>
          </a:xfrm>
        </p:spPr>
        <p:txBody>
          <a:bodyPr>
            <a:normAutofit/>
          </a:bodyPr>
          <a:lstStyle/>
          <a:p>
            <a:r>
              <a:rPr lang="pt-BR" dirty="0"/>
              <a:t>São estruturas:</a:t>
            </a:r>
          </a:p>
          <a:p>
            <a:pPr lvl="1"/>
            <a:r>
              <a:rPr lang="pt-BR" dirty="0"/>
              <a:t>Ordenadas: os elementos possuem uma ordem</a:t>
            </a:r>
          </a:p>
          <a:p>
            <a:pPr lvl="1"/>
            <a:r>
              <a:rPr lang="pt-BR" dirty="0"/>
              <a:t>Heterogêneas: é possível armazenar diferentes tipos de dados em uma mesma lista</a:t>
            </a:r>
          </a:p>
          <a:p>
            <a:pPr lvl="1"/>
            <a:r>
              <a:rPr lang="pt-BR" dirty="0"/>
              <a:t>Imutáveis: os elementos não podem ser alterados. A alteração de um elemento gera uma nova tupla</a:t>
            </a:r>
          </a:p>
          <a:p>
            <a:pPr lvl="1"/>
            <a:r>
              <a:rPr lang="pt-BR" dirty="0"/>
              <a:t>Indexáveis: é possível acessar os valores por meio de um índices</a:t>
            </a:r>
          </a:p>
          <a:p>
            <a:r>
              <a:rPr lang="pt-BR" dirty="0"/>
              <a:t>Como criar uma tupla:</a:t>
            </a:r>
          </a:p>
          <a:p>
            <a:pPr lvl="1"/>
            <a:r>
              <a:rPr lang="pt-BR" dirty="0"/>
              <a:t>As tuplas em Python são representadas por parênteses em que os elementos vem separados por vírgulas</a:t>
            </a:r>
          </a:p>
          <a:p>
            <a:pPr lvl="1"/>
            <a:r>
              <a:rPr lang="pt-BR" dirty="0"/>
              <a:t>Exemplo: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 descr="Texto, Carta&#10;&#10;Descrição gerada automaticamente">
            <a:extLst>
              <a:ext uri="{FF2B5EF4-FFF2-40B4-BE49-F238E27FC236}">
                <a16:creationId xmlns:a16="http://schemas.microsoft.com/office/drawing/2014/main" id="{95E943FB-5C08-4AE3-8701-81456DC7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08" y="4775006"/>
            <a:ext cx="4115984" cy="1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1959591" cy="772107"/>
          </a:xfrm>
        </p:spPr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049"/>
            <a:ext cx="10515600" cy="4351338"/>
          </a:xfrm>
        </p:spPr>
        <p:txBody>
          <a:bodyPr/>
          <a:lstStyle/>
          <a:p>
            <a:r>
              <a:rPr lang="pt-BR" dirty="0"/>
              <a:t>Funções são blocos de códigos que realizam tarefas específicas. </a:t>
            </a:r>
          </a:p>
          <a:p>
            <a:r>
              <a:rPr lang="pt-BR" dirty="0"/>
              <a:t>Utilizadas quando uma tarefa é realizada repetidas vezes e em diversas parte do programa.</a:t>
            </a:r>
          </a:p>
          <a:p>
            <a:r>
              <a:rPr lang="pt-BR" dirty="0"/>
              <a:t>Como definir uma função: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r>
              <a:rPr lang="pt-BR" dirty="0"/>
              <a:t>Utiliza-se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def</a:t>
            </a:r>
            <a:r>
              <a:rPr lang="pt-BR" dirty="0"/>
              <a:t> para definir a função, seguido do nome dessa função e entre parênteses, os parâmetros.</a:t>
            </a:r>
          </a:p>
          <a:p>
            <a:pPr lvl="1"/>
            <a:r>
              <a:rPr lang="pt-BR" dirty="0"/>
              <a:t>Não se esqueça dos dois pontos ‘:’</a:t>
            </a:r>
          </a:p>
          <a:p>
            <a:pPr lvl="1"/>
            <a:r>
              <a:rPr lang="pt-BR" dirty="0"/>
              <a:t>É possível adicionar um texto logo após a definição para descrever a função. Esse texto é chamado de docstring, é colocado entre 3 aspas simples ou duplas e pode ser acessado com o seguinte comando: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26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7749EE-0318-4BEA-B6AC-FE5997FA43B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326304"/>
              <a:satOff val="-590"/>
              <a:lumOff val="6175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Imagem 7" descr="Texto&#10;&#10;Descrição gerada automaticamente com confiança baixa">
            <a:extLst>
              <a:ext uri="{FF2B5EF4-FFF2-40B4-BE49-F238E27FC236}">
                <a16:creationId xmlns:a16="http://schemas.microsoft.com/office/drawing/2014/main" id="{E7B6C023-E47E-475C-8E9A-D437BF49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81" y="2974524"/>
            <a:ext cx="5387838" cy="908951"/>
          </a:xfrm>
          <a:prstGeom prst="rect">
            <a:avLst/>
          </a:prstGeom>
        </p:spPr>
      </p:pic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E1F5952-EB87-4596-B90F-F7C0468B0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750" y="5365032"/>
            <a:ext cx="4680500" cy="9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719"/>
            <a:ext cx="3747868" cy="772107"/>
          </a:xfrm>
        </p:spPr>
        <p:txBody>
          <a:bodyPr/>
          <a:lstStyle/>
          <a:p>
            <a:r>
              <a:rPr lang="pt-BR" dirty="0"/>
              <a:t>Tipos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981"/>
            <a:ext cx="10515600" cy="4351338"/>
          </a:xfrm>
        </p:spPr>
        <p:txBody>
          <a:bodyPr/>
          <a:lstStyle/>
          <a:p>
            <a:r>
              <a:rPr lang="pt-BR" dirty="0"/>
              <a:t>Sem parâmetro e sem retorno: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Com um único parâmetro e sem retorno: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27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7749EE-0318-4BEA-B6AC-FE5997FA43B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326304"/>
              <a:satOff val="-590"/>
              <a:lumOff val="6175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59AF4CCB-1787-4EBA-A9F9-80A12E13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86" y="4033757"/>
            <a:ext cx="4659026" cy="2657193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1B1CB3-C020-4D4E-9A62-1AA5A10A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62" y="2047500"/>
            <a:ext cx="3435675" cy="16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7DB9F-7D61-4F3D-AE5B-B3AD6EE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5515"/>
            <a:ext cx="10515600" cy="5346969"/>
          </a:xfrm>
        </p:spPr>
        <p:txBody>
          <a:bodyPr/>
          <a:lstStyle/>
          <a:p>
            <a:r>
              <a:rPr lang="pt-BR" dirty="0"/>
              <a:t>Com múltiplos parâmetros  e com retorno:</a:t>
            </a:r>
          </a:p>
          <a:p>
            <a:pPr lvl="1"/>
            <a:r>
              <a:rPr lang="pt-BR" dirty="0"/>
              <a:t>Para retornar uma valor, coloque-o depois de </a:t>
            </a:r>
            <a:r>
              <a:rPr lang="pt-BR" dirty="0">
                <a:solidFill>
                  <a:srgbClr val="DC75DF"/>
                </a:solidFill>
              </a:rPr>
              <a:t>return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Chamando a função indicando o nome e o valor do parâmetro:</a:t>
            </a:r>
          </a:p>
          <a:p>
            <a:pPr lvl="1"/>
            <a:r>
              <a:rPr lang="pt-BR" dirty="0"/>
              <a:t>Para deixar explícito o parâmetro a ser definido, coloque nome=valor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3BE9D-BEE0-4F9D-B8BD-33E621C94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28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18BF108-26BD-4DF2-B00B-6D764D2B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436" y="1696332"/>
            <a:ext cx="4987125" cy="1770790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2F11363-AB77-4440-B3EB-23C60E98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270" y="4832053"/>
            <a:ext cx="5673456" cy="11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1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7DB9F-7D61-4F3D-AE5B-B3AD6EE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515"/>
            <a:ext cx="10515600" cy="5346969"/>
          </a:xfrm>
        </p:spPr>
        <p:txBody>
          <a:bodyPr/>
          <a:lstStyle/>
          <a:p>
            <a:r>
              <a:rPr lang="pt-BR" dirty="0"/>
              <a:t>Com retorno de múltiplos valores:</a:t>
            </a:r>
          </a:p>
          <a:p>
            <a:pPr lvl="1"/>
            <a:r>
              <a:rPr lang="pt-BR" dirty="0"/>
              <a:t>Para retornar múltiplos valores, coloque-os entre vírgulas depois de </a:t>
            </a:r>
            <a:r>
              <a:rPr lang="pt-BR" dirty="0">
                <a:solidFill>
                  <a:srgbClr val="DC75DF"/>
                </a:solidFill>
              </a:rPr>
              <a:t>return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3BE9D-BEE0-4F9D-B8BD-33E621C94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29</a:t>
            </a:fld>
            <a:endParaRPr lang="pt-BR" noProof="0"/>
          </a:p>
        </p:txBody>
      </p:sp>
      <p:pic>
        <p:nvPicPr>
          <p:cNvPr id="12" name="Imagem 11" descr="Texto, Carta&#10;&#10;Descrição gerada automaticamente">
            <a:extLst>
              <a:ext uri="{FF2B5EF4-FFF2-40B4-BE49-F238E27FC236}">
                <a16:creationId xmlns:a16="http://schemas.microsoft.com/office/drawing/2014/main" id="{0DE83366-F393-4243-9D12-8DE31A14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98" y="1704006"/>
            <a:ext cx="4680404" cy="34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87"/>
            <a:ext cx="4305300" cy="6707826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/>
          <a:p>
            <a:r>
              <a:rPr lang="pt-BR" dirty="0"/>
              <a:t>Introdução ao Python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527829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PÁGINA </a:t>
            </a:r>
            <a:fld id="{4A9B5881-4007-4345-955A-79C2656F0C49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A78CB-B7BB-40F2-A5ED-92859C68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5427"/>
            <a:ext cx="10515600" cy="4351338"/>
          </a:xfrm>
        </p:spPr>
        <p:txBody>
          <a:bodyPr/>
          <a:lstStyle/>
          <a:p>
            <a:r>
              <a:rPr lang="pt-BR" dirty="0"/>
              <a:t>Parâmetros com valor padrão/default:</a:t>
            </a:r>
          </a:p>
          <a:p>
            <a:pPr lvl="1"/>
            <a:r>
              <a:rPr lang="pt-BR" dirty="0"/>
              <a:t>Nesse exemplo, o parâmetro </a:t>
            </a:r>
            <a:r>
              <a:rPr lang="pt-BR" dirty="0">
                <a:solidFill>
                  <a:srgbClr val="30398F"/>
                </a:solidFill>
              </a:rPr>
              <a:t>expoente </a:t>
            </a:r>
            <a:r>
              <a:rPr lang="pt-BR" dirty="0"/>
              <a:t>foi definido com valor padrão igual a 2. Portanto, não será obrigatório defini-lo ao chamar a função.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rgbClr val="30398F"/>
                </a:solidFill>
                <a:highlight>
                  <a:srgbClr val="FFFF00"/>
                </a:highlight>
              </a:rPr>
              <a:t>Importante:</a:t>
            </a:r>
          </a:p>
          <a:p>
            <a:pPr lvl="2"/>
            <a:r>
              <a:rPr lang="pt-BR" dirty="0"/>
              <a:t>É necessário definir os parâmetros com valor padrão após os que não possuem. Caso contrário, será apresentado um erro.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B28CC3-3097-4A9A-BC0E-D40D60B10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30</a:t>
            </a:fld>
            <a:endParaRPr lang="pt-BR" noProof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ED7744A-BE35-401B-BDC3-BA157422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53" y="2041122"/>
            <a:ext cx="6483094" cy="17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E2FC9-3FBE-4BC2-9B14-F674EF26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775"/>
            <a:ext cx="10515600" cy="5600188"/>
          </a:xfrm>
        </p:spPr>
        <p:txBody>
          <a:bodyPr/>
          <a:lstStyle/>
          <a:p>
            <a:r>
              <a:rPr lang="pt-BR" dirty="0"/>
              <a:t>Com número arbitrário de parâmetros:</a:t>
            </a:r>
          </a:p>
          <a:p>
            <a:pPr lvl="1"/>
            <a:r>
              <a:rPr lang="pt-BR" dirty="0"/>
              <a:t>Para definir uma função com a quantidade de argumentos indefinida, basta colocar um asterisco(*) antes do parâmetro.</a:t>
            </a:r>
          </a:p>
          <a:p>
            <a:pPr lvl="1"/>
            <a:r>
              <a:rPr lang="pt-BR" dirty="0"/>
              <a:t>Os valores serão passados com uma tupla para a função.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3BBD80-7716-4667-B3D1-C32BB126F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31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12714611-D4ED-43FB-B072-961B1B35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54" y="2161613"/>
            <a:ext cx="5396092" cy="3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2136E-0474-4FDE-B190-B03A150E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810" y="686141"/>
            <a:ext cx="10515600" cy="5855335"/>
          </a:xfrm>
        </p:spPr>
        <p:txBody>
          <a:bodyPr>
            <a:normAutofit/>
          </a:bodyPr>
          <a:lstStyle/>
          <a:p>
            <a:r>
              <a:rPr lang="pt-BR" dirty="0"/>
              <a:t>Com recursão:</a:t>
            </a:r>
          </a:p>
          <a:p>
            <a:pPr lvl="1"/>
            <a:r>
              <a:rPr lang="pt-BR" dirty="0"/>
              <a:t>É uma função que chama a si mesma.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Funções built-in:</a:t>
            </a:r>
          </a:p>
          <a:p>
            <a:pPr lvl="1"/>
            <a:r>
              <a:rPr lang="pt-BR" dirty="0"/>
              <a:t>Funções que já vêm incorporadas na linguagem. </a:t>
            </a:r>
          </a:p>
          <a:p>
            <a:pPr lvl="1"/>
            <a:r>
              <a:rPr lang="pt-BR" dirty="0"/>
              <a:t>Estão disponíveis a qualquer momento e não necessitam de nenhuma importação.  </a:t>
            </a:r>
          </a:p>
          <a:p>
            <a:pPr lvl="1"/>
            <a:r>
              <a:rPr lang="pt-BR" dirty="0"/>
              <a:t>Segue um link com a lista dessas funções: </a:t>
            </a:r>
            <a:r>
              <a:rPr lang="pt-BR" dirty="0">
                <a:hlinkClick r:id="rId2"/>
              </a:rPr>
              <a:t>https://docs.python.org/pt-br/3.6/library/functions.html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EA709C-CD83-4046-A532-F45461B13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32</a:t>
            </a:fld>
            <a:endParaRPr lang="pt-BR" noProof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2508510-7AE3-455C-98FA-E97A6EA89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80" y="1622013"/>
            <a:ext cx="3704071" cy="2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6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41D4-8C0E-4FB1-9797-1F6E1719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4115937" cy="772107"/>
          </a:xfrm>
        </p:spPr>
        <p:txBody>
          <a:bodyPr/>
          <a:lstStyle/>
          <a:p>
            <a:r>
              <a:rPr lang="pt-BR" dirty="0"/>
              <a:t>Mensagens de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43BA-CB5F-43FD-AF31-5555E9ED4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mensagens de erro são importantes pois indicam possíveis falhas no algoritmo. Elas indicam o que está ocorrendo e onde, por isso é necessário ler com calma.</a:t>
            </a:r>
          </a:p>
          <a:p>
            <a:r>
              <a:rPr lang="pt-BR" dirty="0"/>
              <a:t>Pode-se dizer que há dois tipos de erros, os de sintaxe e as exceções.</a:t>
            </a:r>
          </a:p>
          <a:p>
            <a:r>
              <a:rPr lang="pt-BR" dirty="0"/>
              <a:t>Erros de sintaxe:</a:t>
            </a:r>
          </a:p>
          <a:p>
            <a:pPr lvl="1"/>
            <a:r>
              <a:rPr lang="pt-BR" dirty="0"/>
              <a:t>Erro bastante comum. </a:t>
            </a:r>
          </a:p>
          <a:p>
            <a:pPr lvl="1"/>
            <a:r>
              <a:rPr lang="pt-BR" dirty="0"/>
              <a:t>Ocorre quando um símbolo foi esquecido ou colocado de forma incorreta.</a:t>
            </a:r>
          </a:p>
          <a:p>
            <a:pPr lvl="1"/>
            <a:r>
              <a:rPr lang="pt-BR" dirty="0"/>
              <a:t>É indicado por uma seta.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32960-5B8D-4397-B528-9530B96A0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33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3CCBA3-FDDF-4168-9121-E2FC42E0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 descr="Selo cruz com preenchimento sólido">
            <a:extLst>
              <a:ext uri="{FF2B5EF4-FFF2-40B4-BE49-F238E27FC236}">
                <a16:creationId xmlns:a16="http://schemas.microsoft.com/office/drawing/2014/main" id="{1538C6B2-0E82-4769-B0BF-A4407874D24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A429B2AA-F496-428C-BC28-9040E2972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031" y="4149330"/>
            <a:ext cx="5317938" cy="22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1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DF8F32-0026-42ED-8F2C-D8CAF181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708"/>
            <a:ext cx="10515600" cy="5614255"/>
          </a:xfrm>
        </p:spPr>
        <p:txBody>
          <a:bodyPr/>
          <a:lstStyle/>
          <a:p>
            <a:r>
              <a:rPr lang="pt-BR" dirty="0"/>
              <a:t>Exceções:</a:t>
            </a:r>
          </a:p>
          <a:p>
            <a:pPr lvl="1"/>
            <a:r>
              <a:rPr lang="pt-BR" dirty="0"/>
              <a:t>Erros que ocorrem em tempo de execução.</a:t>
            </a:r>
          </a:p>
          <a:p>
            <a:pPr lvl="1"/>
            <a:r>
              <a:rPr lang="pt-BR" dirty="0"/>
              <a:t>Exemplos: </a:t>
            </a:r>
          </a:p>
          <a:p>
            <a:pPr lvl="2"/>
            <a:r>
              <a:rPr lang="pt-BR" dirty="0"/>
              <a:t>ZeroDivisionError: divisão por zero.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2"/>
            <a:r>
              <a:rPr lang="pt-BR" dirty="0"/>
              <a:t>TypeError: operações com tipos de dados incompatíveis.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781FAB-F7A2-4586-8347-994F86518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34</a:t>
            </a:fld>
            <a:endParaRPr lang="pt-BR" noProof="0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E9A5D92-3D95-4F80-B533-0F9FFFA6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852010"/>
            <a:ext cx="5630061" cy="1743318"/>
          </a:xfrm>
          <a:prstGeom prst="rect">
            <a:avLst/>
          </a:prstGeom>
        </p:spPr>
      </p:pic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876003A-5E69-4FC3-9030-18483262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1" y="3959840"/>
            <a:ext cx="538237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C0B8C5-F3C9-4699-B831-E6CCDC442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723"/>
            <a:ext cx="10515600" cy="5403240"/>
          </a:xfrm>
        </p:spPr>
        <p:txBody>
          <a:bodyPr/>
          <a:lstStyle/>
          <a:p>
            <a:pPr lvl="2"/>
            <a:r>
              <a:rPr lang="pt-BR" dirty="0"/>
              <a:t>NameError: variável não declarada.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r>
              <a:rPr lang="pt-BR" dirty="0"/>
              <a:t>IdentationError: erro de indentação.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46F686-5E4F-4E68-834D-0AA6BCCFC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35</a:t>
            </a:fld>
            <a:endParaRPr lang="pt-BR" noProof="0"/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4D0A1E9-73EC-4D2F-BA6A-913800E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35" y="1376679"/>
            <a:ext cx="5818773" cy="1925712"/>
          </a:xfrm>
          <a:prstGeom prst="rect">
            <a:avLst/>
          </a:prstGeom>
        </p:spPr>
      </p:pic>
      <p:pic>
        <p:nvPicPr>
          <p:cNvPr id="8" name="Imagem 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B5D8380-A2D9-437A-91DF-9A5E3393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23" y="4158995"/>
            <a:ext cx="5392796" cy="21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7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Análise e Processamento de 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397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06" y="456820"/>
            <a:ext cx="9206132" cy="1326105"/>
          </a:xfrm>
        </p:spPr>
        <p:txBody>
          <a:bodyPr/>
          <a:lstStyle/>
          <a:p>
            <a:r>
              <a:rPr lang="pt-BR" dirty="0"/>
              <a:t>Geração e análise de dados com a biblioteca Numpy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606" y="2188899"/>
            <a:ext cx="7785296" cy="4016231"/>
          </a:xfrm>
        </p:spPr>
        <p:txBody>
          <a:bodyPr>
            <a:normAutofit/>
          </a:bodyPr>
          <a:lstStyle/>
          <a:p>
            <a:r>
              <a:rPr lang="pt-BR" dirty="0"/>
              <a:t>Numpy é uma biblioteca com funções para se trabalhar com computação numérica.</a:t>
            </a:r>
          </a:p>
          <a:p>
            <a:r>
              <a:rPr lang="pt-BR" dirty="0"/>
              <a:t>Seu principal objeto são os arrays(como vetores e matrizes) multidimensionais.</a:t>
            </a:r>
          </a:p>
          <a:p>
            <a:r>
              <a:rPr lang="pt-BR" dirty="0"/>
              <a:t>Usada em diversas tarefas como:</a:t>
            </a:r>
          </a:p>
          <a:p>
            <a:pPr lvl="1"/>
            <a:r>
              <a:rPr lang="pt-BR" dirty="0"/>
              <a:t>No treinamento de modelos de machine learning</a:t>
            </a:r>
          </a:p>
          <a:p>
            <a:pPr lvl="1"/>
            <a:r>
              <a:rPr lang="pt-BR" dirty="0"/>
              <a:t>Processamento de imagem e computação gráfica</a:t>
            </a:r>
          </a:p>
          <a:p>
            <a:pPr lvl="1"/>
            <a:r>
              <a:rPr lang="pt-BR" dirty="0"/>
              <a:t>Álgebra linear</a:t>
            </a:r>
          </a:p>
          <a:p>
            <a:pPr lvl="1"/>
            <a:r>
              <a:rPr lang="pt-BR" dirty="0"/>
              <a:t>Geração de números aleatórios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2"/>
              </a:rPr>
              <a:t>https://numpy.org/doc/stable/reference/index.html</a:t>
            </a:r>
            <a:endParaRPr lang="pt-BR" dirty="0"/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37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523FA2-CF70-4F6C-8BCE-FEBA01DD533B}"/>
              </a:ext>
            </a:extLst>
          </p:cNvPr>
          <p:cNvSpPr/>
          <p:nvPr/>
        </p:nvSpPr>
        <p:spPr>
          <a:xfrm>
            <a:off x="1421987" y="6391211"/>
            <a:ext cx="284844" cy="3005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A6160A-705E-4A96-BD88-FEB11F65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90" y="3100173"/>
            <a:ext cx="5286510" cy="24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3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38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523FA2-CF70-4F6C-8BCE-FEBA01DD533B}"/>
              </a:ext>
            </a:extLst>
          </p:cNvPr>
          <p:cNvSpPr/>
          <p:nvPr/>
        </p:nvSpPr>
        <p:spPr>
          <a:xfrm>
            <a:off x="1421987" y="6391211"/>
            <a:ext cx="284844" cy="3005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AA68B2-2243-4B34-B2F3-88D8375D581D}"/>
              </a:ext>
            </a:extLst>
          </p:cNvPr>
          <p:cNvSpPr txBox="1"/>
          <p:nvPr/>
        </p:nvSpPr>
        <p:spPr>
          <a:xfrm>
            <a:off x="1145308" y="429457"/>
            <a:ext cx="5902605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que são os arrays?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2683C6"/>
              </a:buClr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solidFill>
                  <a:prstClr val="white"/>
                </a:solidFill>
                <a:latin typeface="Calibri"/>
              </a:rPr>
              <a:t>Coleção de itens do mesmo tipo – Homogêneos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2683C6"/>
              </a:buClr>
              <a:buFont typeface="Wingdings" panose="05000000000000000000" pitchFamily="2" charset="2"/>
              <a:buChar char="§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Multidimensionais</a:t>
            </a:r>
          </a:p>
        </p:txBody>
      </p:sp>
      <p:pic>
        <p:nvPicPr>
          <p:cNvPr id="1026" name="Picture 2" descr="Tutorial NumPy: os primeiros passos em computação numérica e tratamento de  dados - ABRACD - ASSOCIAÇÃO BRASILEIRA DE CIÊNCIA DE DADOS">
            <a:extLst>
              <a:ext uri="{FF2B5EF4-FFF2-40B4-BE49-F238E27FC236}">
                <a16:creationId xmlns:a16="http://schemas.microsoft.com/office/drawing/2014/main" id="{8E4BA94F-8A97-4D25-A773-1BE3B31DA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6" y="1209590"/>
            <a:ext cx="7940867" cy="443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741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6"/>
            <a:ext cx="7950958" cy="1326105"/>
          </a:xfrm>
        </p:spPr>
        <p:txBody>
          <a:bodyPr/>
          <a:lstStyle/>
          <a:p>
            <a:r>
              <a:rPr lang="pt-BR" dirty="0"/>
              <a:t>Visualização de dados com Matplotlib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257801" cy="385481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Matplotlib é uma biblioteca para construção de gráficos em Python.</a:t>
            </a:r>
          </a:p>
          <a:p>
            <a:r>
              <a:rPr lang="pt-BR" dirty="0"/>
              <a:t>É possível construir:</a:t>
            </a:r>
          </a:p>
          <a:p>
            <a:pPr lvl="1"/>
            <a:r>
              <a:rPr lang="pt-BR" dirty="0"/>
              <a:t>Gráficos 2D</a:t>
            </a:r>
          </a:p>
          <a:p>
            <a:pPr lvl="1"/>
            <a:r>
              <a:rPr lang="pt-BR" dirty="0"/>
              <a:t>Gráficos 3D</a:t>
            </a:r>
          </a:p>
          <a:p>
            <a:pPr lvl="1"/>
            <a:r>
              <a:rPr lang="pt-BR" dirty="0"/>
              <a:t>Histogramas</a:t>
            </a:r>
          </a:p>
          <a:p>
            <a:pPr lvl="1"/>
            <a:r>
              <a:rPr lang="pt-BR" dirty="0"/>
              <a:t>Gráficos de pizza</a:t>
            </a:r>
          </a:p>
          <a:p>
            <a:pPr lvl="1"/>
            <a:r>
              <a:rPr lang="pt-BR" dirty="0"/>
              <a:t>Superfícies de contorno e etc.</a:t>
            </a:r>
          </a:p>
          <a:p>
            <a:r>
              <a:rPr lang="pt-BR" dirty="0"/>
              <a:t>Documentação: </a:t>
            </a:r>
            <a:r>
              <a:rPr lang="pt-BR" dirty="0">
                <a:hlinkClick r:id="rId2"/>
              </a:rPr>
              <a:t>https://matplotlib.org/</a:t>
            </a:r>
            <a:endParaRPr lang="pt-BR" dirty="0"/>
          </a:p>
          <a:p>
            <a:r>
              <a:rPr lang="pt-BR" dirty="0"/>
              <a:t>Links úteis:</a:t>
            </a:r>
          </a:p>
          <a:p>
            <a:pPr lvl="1"/>
            <a:r>
              <a:rPr lang="pt-BR" dirty="0">
                <a:hlinkClick r:id="rId3"/>
              </a:rPr>
              <a:t>Cmap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Cores</a:t>
            </a:r>
            <a:r>
              <a:rPr lang="pt-BR" dirty="0"/>
              <a:t>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39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92B697-1C8A-4627-9872-35830B6AC296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4DB1E50-ED28-4810-B661-1061BCED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90" y="1927954"/>
            <a:ext cx="5426693" cy="44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4687437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/>
          <a:p>
            <a:r>
              <a:rPr lang="pt-BR" dirty="0"/>
              <a:t>Análise e Processamento de Dados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386397"/>
              </p:ext>
            </p:extLst>
          </p:nvPr>
        </p:nvGraphicFramePr>
        <p:xfrm>
          <a:off x="4981577" y="368301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PÁGINA </a:t>
            </a:r>
            <a:fld id="{4A9B5881-4007-4345-955A-79C2656F0C49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9261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F1650C-4320-4733-A6A4-BB73B9AD2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>
                <a:spcAft>
                  <a:spcPts val="600"/>
                </a:spcAft>
              </a:pPr>
              <a:t>40</a:t>
            </a:fld>
            <a:endParaRPr lang="pt-BR" noProof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4F12C1-1257-4A6C-9B1A-628738CD7D8C}"/>
              </a:ext>
            </a:extLst>
          </p:cNvPr>
          <p:cNvSpPr txBox="1"/>
          <p:nvPr/>
        </p:nvSpPr>
        <p:spPr>
          <a:xfrm>
            <a:off x="1037492" y="724878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dirty="0">
                <a:solidFill>
                  <a:prstClr val="white"/>
                </a:solidFill>
                <a:latin typeface="Calibri"/>
              </a:rPr>
              <a:t>Principais componentes de um gráfico: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196B2DF1-9563-483B-BE2A-FC340478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3221501" y="1377184"/>
            <a:ext cx="5387927" cy="461122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C663803-C568-4D4F-B773-09D9C093F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D9B668F-8B3E-4A72-BF93-8AE2D72481AB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667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>
            <a:normAutofit/>
          </a:bodyPr>
          <a:lstStyle/>
          <a:p>
            <a:pPr algn="ctr"/>
            <a:r>
              <a:rPr lang="pt-BR" sz="9600" dirty="0"/>
              <a:t>Desafio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7014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1C5EEC-C05C-482D-BDAF-BC271AF14B6F}"/>
              </a:ext>
            </a:extLst>
          </p:cNvPr>
          <p:cNvSpPr txBox="1">
            <a:spLocks/>
          </p:cNvSpPr>
          <p:nvPr/>
        </p:nvSpPr>
        <p:spPr>
          <a:xfrm>
            <a:off x="6096000" y="3"/>
            <a:ext cx="6096000" cy="6721472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D641432-D504-4083-9498-3631E4B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044483" cy="772107"/>
          </a:xfrm>
        </p:spPr>
        <p:txBody>
          <a:bodyPr/>
          <a:lstStyle/>
          <a:p>
            <a:r>
              <a:rPr lang="pt-BR" dirty="0"/>
              <a:t>Jogo da Velha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B6BE1C-CAF9-494C-846F-BC216C17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473"/>
            <a:ext cx="4859215" cy="2608490"/>
          </a:xfrm>
        </p:spPr>
        <p:txBody>
          <a:bodyPr>
            <a:normAutofit/>
          </a:bodyPr>
          <a:lstStyle/>
          <a:p>
            <a:r>
              <a:rPr lang="pt-BR" dirty="0"/>
              <a:t>Desenvolva um programa em Python com base nas regras e execução do famoso jogo da velha. A cada jogada, um competidor deverá informar a casa escolhida e o estado do tabuleiro deverá ser apresentado. Ao final, seu programa deverá informar qual foi vencedor e se houve empate.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328CD-0D66-4FC0-9D2B-AA7E0EE6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42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02D8E0-BA84-4451-838A-53DCDCFE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92B697-1C8A-4627-9872-35830B6AC296}"/>
              </a:ext>
            </a:extLst>
          </p:cNvPr>
          <p:cNvSpPr/>
          <p:nvPr/>
        </p:nvSpPr>
        <p:spPr>
          <a:xfrm>
            <a:off x="1389613" y="6361475"/>
            <a:ext cx="349591" cy="36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1515776"/>
              <a:satOff val="-674"/>
              <a:lumOff val="7057"/>
              <a:alphaOff val="0"/>
            </a:schemeClr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87A247-0FEB-4BE2-A21B-BF8DBDB8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11" y="1413962"/>
            <a:ext cx="4689797" cy="39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43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Agradeço pela atenção!</a:t>
            </a:r>
            <a:br>
              <a:rPr lang="pt-BR" dirty="0"/>
            </a:br>
            <a:r>
              <a:rPr lang="pt-BR" sz="2400" dirty="0"/>
              <a:t>Bruna de Souza Ribeiro</a:t>
            </a:r>
            <a:br>
              <a:rPr lang="pt-BR" sz="2400" dirty="0"/>
            </a:br>
            <a:r>
              <a:rPr lang="pt-BR" sz="2400" dirty="0">
                <a:hlinkClick r:id="rId2"/>
              </a:rPr>
              <a:t>bruna.br@gea.inatel.br</a:t>
            </a:r>
            <a:br>
              <a:rPr lang="pt-BR" sz="2400" dirty="0"/>
            </a:br>
            <a:r>
              <a:rPr lang="pt-BR" sz="2400" dirty="0">
                <a:hlinkClick r:id="rId3"/>
              </a:rPr>
              <a:t>www.linkedin.com/in/bruna-sribeiro</a:t>
            </a:r>
            <a:r>
              <a:rPr lang="pt-BR" sz="2400" dirty="0"/>
              <a:t> </a:t>
            </a:r>
            <a:br>
              <a:rPr lang="pt-BR" sz="2400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43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6413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3E559-685D-4117-89BC-DB9550B0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Notebooks com os exemplos e 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65814-25A6-47C4-974E-7720C43B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curso será dividido em 5 partes:</a:t>
            </a:r>
          </a:p>
          <a:p>
            <a:pPr lvl="1"/>
            <a:r>
              <a:rPr lang="pt-BR" dirty="0"/>
              <a:t>Parte I:</a:t>
            </a:r>
          </a:p>
          <a:p>
            <a:pPr lvl="2"/>
            <a:r>
              <a:rPr lang="pt-BR" dirty="0"/>
              <a:t>Tipos de dados e operadores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3"/>
              </a:rPr>
              <a:t>ParteI_Aula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Parte II:</a:t>
            </a:r>
          </a:p>
          <a:p>
            <a:pPr lvl="2"/>
            <a:r>
              <a:rPr lang="pt-BR" dirty="0"/>
              <a:t>Controle de fluxo, laços de repetição e coleções de dados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4"/>
              </a:rPr>
              <a:t>ParteII_Aula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Parte III:</a:t>
            </a:r>
          </a:p>
          <a:p>
            <a:pPr lvl="2"/>
            <a:r>
              <a:rPr lang="pt-BR" dirty="0"/>
              <a:t>Funções e mensagens de erro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5"/>
              </a:rPr>
              <a:t>ParteIII_Aula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Parte IV:</a:t>
            </a:r>
          </a:p>
          <a:p>
            <a:pPr lvl="2"/>
            <a:r>
              <a:rPr lang="pt-BR" dirty="0"/>
              <a:t>Geração e análise de dados com a biblioteca Numpy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6"/>
              </a:rPr>
              <a:t>ParteIV_Aula</a:t>
            </a:r>
            <a:r>
              <a:rPr lang="pt-BR" dirty="0"/>
              <a:t>   </a:t>
            </a:r>
          </a:p>
          <a:p>
            <a:pPr lvl="1"/>
            <a:r>
              <a:rPr lang="pt-BR" dirty="0"/>
              <a:t>Parte V:</a:t>
            </a:r>
          </a:p>
          <a:p>
            <a:pPr lvl="2"/>
            <a:r>
              <a:rPr lang="pt-BR" dirty="0"/>
              <a:t>Visualização de dados com Matplotlib</a:t>
            </a:r>
          </a:p>
          <a:p>
            <a:pPr lvl="2"/>
            <a:r>
              <a:rPr lang="pt-BR" dirty="0"/>
              <a:t>Notebook: </a:t>
            </a:r>
            <a:r>
              <a:rPr lang="pt-BR" dirty="0">
                <a:hlinkClick r:id="rId7"/>
              </a:rPr>
              <a:t>ParteV_Aula</a:t>
            </a:r>
            <a:r>
              <a:rPr lang="pt-BR" dirty="0"/>
              <a:t> </a:t>
            </a:r>
          </a:p>
          <a:p>
            <a:r>
              <a:rPr lang="pt-BR" dirty="0"/>
              <a:t>Link do repositório no GitHub: </a:t>
            </a:r>
            <a:r>
              <a:rPr lang="pt-BR" dirty="0">
                <a:hlinkClick r:id="rId8"/>
              </a:rPr>
              <a:t>MinursoPythonGitHub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924077-DE94-4C43-9209-972041BFF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788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D689-AE66-4253-93C9-B22AE95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1473"/>
          </a:xfrm>
        </p:spPr>
        <p:txBody>
          <a:bodyPr/>
          <a:lstStyle/>
          <a:p>
            <a:pPr algn="ctr"/>
            <a:r>
              <a:rPr lang="pt-BR" dirty="0"/>
              <a:t>Introdução ao Python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D12B73-D099-49C8-8BA9-F5D2E19BA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6954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uido van Rossum – Wikipédia, a enciclopédia livre">
            <a:extLst>
              <a:ext uri="{FF2B5EF4-FFF2-40B4-BE49-F238E27FC236}">
                <a16:creationId xmlns:a16="http://schemas.microsoft.com/office/drawing/2014/main" id="{2D07D46C-5B22-40E1-9813-709117D7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67" y="-1"/>
            <a:ext cx="4460633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07F98CC2-D9E8-466D-909C-E3EB2B91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6273800" cy="772107"/>
          </a:xfrm>
        </p:spPr>
        <p:txBody>
          <a:bodyPr/>
          <a:lstStyle/>
          <a:p>
            <a:r>
              <a:rPr lang="pt-BR" dirty="0"/>
              <a:t>Um pouco sobre a linguagem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2660" cy="4351338"/>
          </a:xfrm>
        </p:spPr>
        <p:txBody>
          <a:bodyPr rtlCol="0">
            <a:normAutofit lnSpcReduction="10000"/>
          </a:bodyPr>
          <a:lstStyle/>
          <a:p>
            <a:r>
              <a:rPr lang="pt-BR" noProof="1"/>
              <a:t>Criada em 1989 pelo matemático holandês Guido Van Rossum.</a:t>
            </a:r>
          </a:p>
          <a:p>
            <a:r>
              <a:rPr lang="pt-BR" noProof="1"/>
              <a:t>Guido desenvolveu o Python enquanto trabalhava no instituto nacional de pesquisa em matemática e ciência da computação na Holanda - Centrum  Wiskunde en Informatica(CWI) onde desenvolvia projetos com a linguagem ABC.</a:t>
            </a:r>
          </a:p>
          <a:p>
            <a:r>
              <a:rPr lang="pt-BR" noProof="1"/>
              <a:t>Python é uma linguagem de programação:</a:t>
            </a:r>
          </a:p>
          <a:p>
            <a:pPr lvl="1"/>
            <a:r>
              <a:rPr lang="pt-BR" noProof="1"/>
              <a:t>Alto nível</a:t>
            </a:r>
          </a:p>
          <a:p>
            <a:pPr lvl="1"/>
            <a:r>
              <a:rPr lang="pt-BR" noProof="1"/>
              <a:t>Multi-paradigma</a:t>
            </a:r>
          </a:p>
          <a:p>
            <a:pPr lvl="1"/>
            <a:r>
              <a:rPr lang="pt-BR" noProof="1"/>
              <a:t>Multiplataforma</a:t>
            </a:r>
          </a:p>
          <a:p>
            <a:pPr lvl="1"/>
            <a:r>
              <a:rPr lang="pt-BR" noProof="1"/>
              <a:t>Dinâmica</a:t>
            </a:r>
          </a:p>
          <a:p>
            <a:pPr lvl="1"/>
            <a:r>
              <a:rPr lang="pt-BR" noProof="1"/>
              <a:t>Interpretada</a:t>
            </a:r>
          </a:p>
          <a:p>
            <a:pPr lvl="1"/>
            <a:r>
              <a:rPr lang="pt-BR" noProof="1"/>
              <a:t>Gratuita</a:t>
            </a:r>
          </a:p>
          <a:p>
            <a:pPr lvl="1"/>
            <a:r>
              <a:rPr lang="pt-BR" noProof="1"/>
              <a:t>Código aberto</a:t>
            </a:r>
          </a:p>
          <a:p>
            <a:endParaRPr lang="pt-BR" noProof="1"/>
          </a:p>
          <a:p>
            <a:endParaRPr lang="pt-BR" noProof="1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r>
              <a:rPr lang="pt-BR"/>
              <a:t>PÁGINA </a:t>
            </a:r>
            <a:fld id="{4A9B5881-4007-4345-955A-79C2656F0C49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CBF2D5-94EE-4271-B9CE-E3324526E7AE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8A76AC-D305-4496-9E45-16BC7B839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8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3024172-1101-4348-9D6C-43EF8491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838C4B-DC89-4235-8B44-595C736EEA0F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7D23023D-4F6E-4A45-B24C-17F55A05D4E3}"/>
              </a:ext>
            </a:extLst>
          </p:cNvPr>
          <p:cNvGrpSpPr/>
          <p:nvPr/>
        </p:nvGrpSpPr>
        <p:grpSpPr>
          <a:xfrm>
            <a:off x="3225295" y="674661"/>
            <a:ext cx="5198286" cy="5508677"/>
            <a:chOff x="3450158" y="698149"/>
            <a:chExt cx="5198286" cy="5508677"/>
          </a:xfrm>
        </p:grpSpPr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85C0E140-F0CA-428C-B865-944EE78BE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086" y="2577360"/>
              <a:ext cx="1764322" cy="1764322"/>
            </a:xfrm>
            <a:prstGeom prst="rect">
              <a:avLst/>
            </a:prstGeom>
          </p:spPr>
        </p:pic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885BAE00-E04E-46BD-A99A-23F7E3E6588A}"/>
                </a:ext>
              </a:extLst>
            </p:cNvPr>
            <p:cNvGrpSpPr/>
            <p:nvPr/>
          </p:nvGrpSpPr>
          <p:grpSpPr>
            <a:xfrm>
              <a:off x="7070408" y="3512549"/>
              <a:ext cx="1578036" cy="1503757"/>
              <a:chOff x="5306982" y="430238"/>
              <a:chExt cx="1578036" cy="1503757"/>
            </a:xfrm>
            <a:solidFill>
              <a:srgbClr val="FFC000"/>
            </a:solidFill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F193C263-B128-4324-A7A1-DD383AE678C6}"/>
                  </a:ext>
                </a:extLst>
              </p:cNvPr>
              <p:cNvSpPr/>
              <p:nvPr/>
            </p:nvSpPr>
            <p:spPr>
              <a:xfrm>
                <a:off x="5306982" y="430238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952E395-7996-43B1-A62A-B5CA71A5E243}"/>
                  </a:ext>
                </a:extLst>
              </p:cNvPr>
              <p:cNvSpPr txBox="1"/>
              <p:nvPr/>
            </p:nvSpPr>
            <p:spPr>
              <a:xfrm>
                <a:off x="5500715" y="858950"/>
                <a:ext cx="119056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Aplicações Desktop</a:t>
                </a: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A538DA7-A353-4786-A2FE-070A335EF24C}"/>
                </a:ext>
              </a:extLst>
            </p:cNvPr>
            <p:cNvGrpSpPr/>
            <p:nvPr/>
          </p:nvGrpSpPr>
          <p:grpSpPr>
            <a:xfrm>
              <a:off x="7070408" y="1647405"/>
              <a:ext cx="1578036" cy="1503757"/>
              <a:chOff x="5306982" y="430238"/>
              <a:chExt cx="1578036" cy="1503757"/>
            </a:xfrm>
            <a:solidFill>
              <a:srgbClr val="00B050"/>
            </a:solidFill>
          </p:grpSpPr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B64260C8-3590-4BCF-BB70-9388FC6E5EC1}"/>
                  </a:ext>
                </a:extLst>
              </p:cNvPr>
              <p:cNvSpPr/>
              <p:nvPr/>
            </p:nvSpPr>
            <p:spPr>
              <a:xfrm>
                <a:off x="5306982" y="430238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515998E-F6EF-428F-BED5-421D56DDE592}"/>
                  </a:ext>
                </a:extLst>
              </p:cNvPr>
              <p:cNvSpPr txBox="1"/>
              <p:nvPr/>
            </p:nvSpPr>
            <p:spPr>
              <a:xfrm>
                <a:off x="5575495" y="844883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Machine Learning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C89500A2-BC84-4F2C-8567-FE4EBE7311E0}"/>
                </a:ext>
              </a:extLst>
            </p:cNvPr>
            <p:cNvGrpSpPr/>
            <p:nvPr/>
          </p:nvGrpSpPr>
          <p:grpSpPr>
            <a:xfrm>
              <a:off x="3450158" y="3589803"/>
              <a:ext cx="1578036" cy="1503757"/>
              <a:chOff x="5306086" y="712216"/>
              <a:chExt cx="1578036" cy="1503757"/>
            </a:xfrm>
            <a:solidFill>
              <a:schemeClr val="accent5"/>
            </a:solidFill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8AE85E15-F58E-4C58-87DE-3B4B23B583ED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697A47D6-3F73-403F-9117-607C99450837}"/>
                  </a:ext>
                </a:extLst>
              </p:cNvPr>
              <p:cNvSpPr txBox="1"/>
              <p:nvPr/>
            </p:nvSpPr>
            <p:spPr>
              <a:xfrm>
                <a:off x="5583978" y="1140928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Desenv.</a:t>
                </a:r>
              </a:p>
              <a:p>
                <a:pPr algn="ctr"/>
                <a:r>
                  <a:rPr lang="pt-BR" dirty="0"/>
                  <a:t>Web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348CC523-F2D9-48A7-9148-81410E6C9FD1}"/>
                </a:ext>
              </a:extLst>
            </p:cNvPr>
            <p:cNvGrpSpPr/>
            <p:nvPr/>
          </p:nvGrpSpPr>
          <p:grpSpPr>
            <a:xfrm>
              <a:off x="5306085" y="4703069"/>
              <a:ext cx="1578036" cy="1503757"/>
              <a:chOff x="5306086" y="712216"/>
              <a:chExt cx="1578036" cy="1503757"/>
            </a:xfrm>
            <a:solidFill>
              <a:srgbClr val="FF0000"/>
            </a:solidFill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9C98F3D-0D9B-4CAC-A4B2-C439453B8F57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5F39B577-7EF9-465B-A8C0-F5492B1743A4}"/>
                  </a:ext>
                </a:extLst>
              </p:cNvPr>
              <p:cNvSpPr txBox="1"/>
              <p:nvPr/>
            </p:nvSpPr>
            <p:spPr>
              <a:xfrm>
                <a:off x="5574600" y="1140928"/>
                <a:ext cx="1041009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Data Science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C963008-2741-45FC-80DC-4F073A819FCF}"/>
                </a:ext>
              </a:extLst>
            </p:cNvPr>
            <p:cNvGrpSpPr/>
            <p:nvPr/>
          </p:nvGrpSpPr>
          <p:grpSpPr>
            <a:xfrm>
              <a:off x="5306086" y="698149"/>
              <a:ext cx="1578036" cy="1503757"/>
              <a:chOff x="5306086" y="712216"/>
              <a:chExt cx="1578036" cy="1503757"/>
            </a:xfrm>
          </p:grpSpPr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BEBD4C73-EAA6-45A5-A09B-C4F12B21A093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3E4908EB-4188-41D9-A9F2-F0E7E067A568}"/>
                  </a:ext>
                </a:extLst>
              </p:cNvPr>
              <p:cNvSpPr txBox="1"/>
              <p:nvPr/>
            </p:nvSpPr>
            <p:spPr>
              <a:xfrm>
                <a:off x="5574599" y="1279428"/>
                <a:ext cx="1041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Big Data</a:t>
                </a: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D85D439E-6512-4978-A3A2-A2EB8E9EAE46}"/>
                </a:ext>
              </a:extLst>
            </p:cNvPr>
            <p:cNvGrpSpPr/>
            <p:nvPr/>
          </p:nvGrpSpPr>
          <p:grpSpPr>
            <a:xfrm>
              <a:off x="3529144" y="1633338"/>
              <a:ext cx="1578036" cy="1503757"/>
              <a:chOff x="5306086" y="712216"/>
              <a:chExt cx="1578036" cy="1503757"/>
            </a:xfrm>
            <a:solidFill>
              <a:srgbClr val="FFFF00"/>
            </a:solidFill>
          </p:grpSpPr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F9CE5DF-370C-4D5F-A753-3FE61D275FF1}"/>
                  </a:ext>
                </a:extLst>
              </p:cNvPr>
              <p:cNvSpPr/>
              <p:nvPr/>
            </p:nvSpPr>
            <p:spPr>
              <a:xfrm>
                <a:off x="5306086" y="712216"/>
                <a:ext cx="1578036" cy="150375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C7E52850-3094-4D9A-9907-5A90536C4D47}"/>
                  </a:ext>
                </a:extLst>
              </p:cNvPr>
              <p:cNvSpPr txBox="1"/>
              <p:nvPr/>
            </p:nvSpPr>
            <p:spPr>
              <a:xfrm>
                <a:off x="5479835" y="1279427"/>
                <a:ext cx="12305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Scripting</a:t>
                </a:r>
              </a:p>
            </p:txBody>
          </p:sp>
        </p:grp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E03E4C1-9486-4E9A-A973-D193035F6D00}"/>
              </a:ext>
            </a:extLst>
          </p:cNvPr>
          <p:cNvSpPr txBox="1"/>
          <p:nvPr/>
        </p:nvSpPr>
        <p:spPr>
          <a:xfrm>
            <a:off x="1181997" y="579961"/>
            <a:ext cx="288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83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Aplicações com Python:</a:t>
            </a:r>
          </a:p>
        </p:txBody>
      </p:sp>
    </p:spTree>
    <p:extLst>
      <p:ext uri="{BB962C8B-B14F-4D97-AF65-F5344CB8AC3E}">
        <p14:creationId xmlns:p14="http://schemas.microsoft.com/office/powerpoint/2010/main" val="34091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BEB55F-DB59-4697-A18B-20D8ABEAB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9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966868-DD22-4677-9C06-CE4FB9424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8382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2315BC-87F0-44EC-80C7-020D7287E460}"/>
              </a:ext>
            </a:extLst>
          </p:cNvPr>
          <p:cNvSpPr/>
          <p:nvPr/>
        </p:nvSpPr>
        <p:spPr>
          <a:xfrm>
            <a:off x="1414933" y="6391999"/>
            <a:ext cx="298951" cy="298951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8DF6F-F3AA-4206-A503-A87D4066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1" y="3239826"/>
            <a:ext cx="4372082" cy="14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tflix | Brand Assets">
            <a:extLst>
              <a:ext uri="{FF2B5EF4-FFF2-40B4-BE49-F238E27FC236}">
                <a16:creationId xmlns:a16="http://schemas.microsoft.com/office/drawing/2014/main" id="{9774FEB9-5DC9-4F8E-AEDC-0D668E0E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07" y="276341"/>
            <a:ext cx="4007893" cy="22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5EE75EB-6B47-4248-B8E1-CF042AC1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3197">
            <a:off x="5709159" y="1206368"/>
            <a:ext cx="1122334" cy="11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B02F829-81A5-4EB8-BC2C-86302476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2688">
            <a:off x="951111" y="2172671"/>
            <a:ext cx="4327290" cy="13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8CC1B9F-6222-4A38-9790-21092FD0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11" y="4717111"/>
            <a:ext cx="4706115" cy="92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9EB57E-558C-4766-ACEC-2820099B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33" y="4698725"/>
            <a:ext cx="1903312" cy="15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B6B48D5-DE54-4072-AD24-B7957EC32CC5}"/>
              </a:ext>
            </a:extLst>
          </p:cNvPr>
          <p:cNvSpPr txBox="1"/>
          <p:nvPr/>
        </p:nvSpPr>
        <p:spPr>
          <a:xfrm>
            <a:off x="866190" y="422380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noProof="1">
                <a:solidFill>
                  <a:srgbClr val="FFFFFF"/>
                </a:solidFill>
                <a:latin typeface="Calibri"/>
              </a:rPr>
              <a:t>Algumas e</a:t>
            </a:r>
            <a:r>
              <a:rPr kumimoji="0" lang="pt-BR" sz="20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mpresas que utilizam Python:</a:t>
            </a:r>
          </a:p>
        </p:txBody>
      </p:sp>
    </p:spTree>
    <p:extLst>
      <p:ext uri="{BB962C8B-B14F-4D97-AF65-F5344CB8AC3E}">
        <p14:creationId xmlns:p14="http://schemas.microsoft.com/office/powerpoint/2010/main" val="285325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6508476_TF67543618_Win32" id="{2C544AC2-2B13-40A6-B360-A0166EC422E4}" vid="{020BB420-0DA0-4BFB-B66E-92495EF5C1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CF1B16F3F7F44922C6936102B6E8C" ma:contentTypeVersion="13" ma:contentTypeDescription="Create a new document." ma:contentTypeScope="" ma:versionID="5020621104502123cc375d108cbaca2a">
  <xsd:schema xmlns:xsd="http://www.w3.org/2001/XMLSchema" xmlns:xs="http://www.w3.org/2001/XMLSchema" xmlns:p="http://schemas.microsoft.com/office/2006/metadata/properties" xmlns:ns3="76798cc6-e0f0-4669-9e8e-b43f4aedc09e" xmlns:ns4="ec1ea5ec-1900-4219-9f26-b71bb4f42983" targetNamespace="http://schemas.microsoft.com/office/2006/metadata/properties" ma:root="true" ma:fieldsID="99e8b632614a54689a0df611afb2cc43" ns3:_="" ns4:_="">
    <xsd:import namespace="76798cc6-e0f0-4669-9e8e-b43f4aedc09e"/>
    <xsd:import namespace="ec1ea5ec-1900-4219-9f26-b71bb4f429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98cc6-e0f0-4669-9e8e-b43f4aedc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1ea5ec-1900-4219-9f26-b71bb4f42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6798cc6-e0f0-4669-9e8e-b43f4aedc0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B5C203-0700-43C7-A4E1-499D2B1A8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798cc6-e0f0-4669-9e8e-b43f4aedc09e"/>
    <ds:schemaRef ds:uri="ec1ea5ec-1900-4219-9f26-b71bb4f429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E32C0B-4052-44CB-9341-8AD8B2CC4712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76798cc6-e0f0-4669-9e8e-b43f4aedc09e"/>
    <ds:schemaRef ds:uri="ec1ea5ec-1900-4219-9f26-b71bb4f42983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4126</TotalTime>
  <Words>2160</Words>
  <Application>Microsoft Office PowerPoint</Application>
  <PresentationFormat>Widescreen</PresentationFormat>
  <Paragraphs>529</Paragraphs>
  <Slides>43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Tema do Office</vt:lpstr>
      <vt:lpstr>Minicurso Python</vt:lpstr>
      <vt:lpstr>Conteúdo do Curso</vt:lpstr>
      <vt:lpstr>Introdução ao Python</vt:lpstr>
      <vt:lpstr>Análise e Processamento de Dados</vt:lpstr>
      <vt:lpstr>Notebooks com os exemplos e exercícios</vt:lpstr>
      <vt:lpstr>Introdução ao Python</vt:lpstr>
      <vt:lpstr>Um pouco sobre a linguagem</vt:lpstr>
      <vt:lpstr>Apresentação do PowerPoint</vt:lpstr>
      <vt:lpstr>Apresentação do PowerPoint</vt:lpstr>
      <vt:lpstr>Introdução ao Colab e Jupyter</vt:lpstr>
      <vt:lpstr>Apresentação do PowerPoint</vt:lpstr>
      <vt:lpstr>Apresentação do PowerPoint</vt:lpstr>
      <vt:lpstr>Tipos de dados</vt:lpstr>
      <vt:lpstr>Operadores Aritméticos</vt:lpstr>
      <vt:lpstr>Operadores Relacionais ou de Comparação</vt:lpstr>
      <vt:lpstr>Operadores Lógicos</vt:lpstr>
      <vt:lpstr>Ordem de precedência dos operadores</vt:lpstr>
      <vt:lpstr>Apresentação do PowerPoint</vt:lpstr>
      <vt:lpstr>Controle de fluxo</vt:lpstr>
      <vt:lpstr>Apresentação do PowerPoint</vt:lpstr>
      <vt:lpstr>Laços de repetição</vt:lpstr>
      <vt:lpstr>Apresentação do PowerPoint</vt:lpstr>
      <vt:lpstr>Coleções de dados</vt:lpstr>
      <vt:lpstr>Listas</vt:lpstr>
      <vt:lpstr>Tuplas</vt:lpstr>
      <vt:lpstr>Funções</vt:lpstr>
      <vt:lpstr>Tipos de funções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Mensagens de erro</vt:lpstr>
      <vt:lpstr>Apresentação do PowerPoint</vt:lpstr>
      <vt:lpstr>Apresentação do PowerPoint</vt:lpstr>
      <vt:lpstr>Análise e Processamento de Dados</vt:lpstr>
      <vt:lpstr>Geração e análise de dados com a biblioteca Numpy</vt:lpstr>
      <vt:lpstr>Apresentação do PowerPoint</vt:lpstr>
      <vt:lpstr>Visualização de dados com Matplotlib</vt:lpstr>
      <vt:lpstr>Apresentação do PowerPoint</vt:lpstr>
      <vt:lpstr>Desafio</vt:lpstr>
      <vt:lpstr>Jogo da Velha</vt:lpstr>
      <vt:lpstr>Agradeço pela atenção! Bruna de Souza Ribeiro bruna.br@gea.inatel.br www.linkedin.com/in/bruna-sribeiro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Python</dc:title>
  <dc:creator>Bruna de Souza Ribeiro</dc:creator>
  <cp:lastModifiedBy>Bruna de Souza Ribeiro</cp:lastModifiedBy>
  <cp:revision>2</cp:revision>
  <dcterms:created xsi:type="dcterms:W3CDTF">2021-07-27T16:32:38Z</dcterms:created>
  <dcterms:modified xsi:type="dcterms:W3CDTF">2021-08-14T03:47:13Z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0x010100018CF1B16F3F7F44922C6936102B6E8C</vt:lpwstr>
  </property>
</Properties>
</file>